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charset="1" panose="00000500000000000000"/>
      <p:regular r:id="rId10"/>
    </p:embeddedFont>
    <p:embeddedFont>
      <p:font typeface="HK Grotesk Bold" charset="1" panose="00000800000000000000"/>
      <p:regular r:id="rId11"/>
    </p:embeddedFont>
    <p:embeddedFont>
      <p:font typeface="HK Grotesk Italics" charset="1" panose="00000500000000000000"/>
      <p:regular r:id="rId12"/>
    </p:embeddedFont>
    <p:embeddedFont>
      <p:font typeface="HK Grotesk Bold Italics" charset="1" panose="00000800000000000000"/>
      <p:regular r:id="rId13"/>
    </p:embeddedFont>
    <p:embeddedFont>
      <p:font typeface="HK Grotesk Light" charset="1" panose="00000400000000000000"/>
      <p:regular r:id="rId14"/>
    </p:embeddedFont>
    <p:embeddedFont>
      <p:font typeface="HK Grotesk Light Italics" charset="1" panose="00000400000000000000"/>
      <p:regular r:id="rId15"/>
    </p:embeddedFont>
    <p:embeddedFont>
      <p:font typeface="HK Grotesk Medium" charset="1" panose="00000600000000000000"/>
      <p:regular r:id="rId16"/>
    </p:embeddedFont>
    <p:embeddedFont>
      <p:font typeface="HK Grotesk Medium Italics" charset="1" panose="00000600000000000000"/>
      <p:regular r:id="rId17"/>
    </p:embeddedFont>
    <p:embeddedFont>
      <p:font typeface="HK Grotesk Semi-Bold" charset="1" panose="00000700000000000000"/>
      <p:regular r:id="rId18"/>
    </p:embeddedFont>
    <p:embeddedFont>
      <p:font typeface="HK Grotesk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1075850" y="8433294"/>
            <a:ext cx="6183450" cy="825006"/>
          </a:xfrm>
          <a:prstGeom prst="rect">
            <a:avLst/>
          </a:prstGeom>
        </p:spPr>
        <p:txBody>
          <a:bodyPr anchor="t" rtlCol="false" tIns="0" lIns="0" bIns="0" rIns="0">
            <a:spAutoFit/>
          </a:bodyPr>
          <a:lstStyle/>
          <a:p>
            <a:pPr algn="r">
              <a:lnSpc>
                <a:spcPts val="3359"/>
              </a:lnSpc>
            </a:pPr>
            <a:r>
              <a:rPr lang="en-US" sz="2799">
                <a:solidFill>
                  <a:srgbClr val="FFFFFF"/>
                </a:solidFill>
                <a:latin typeface="HK Grotesk Medium"/>
              </a:rPr>
              <a:t>Adam Janczyszyn</a:t>
            </a:r>
          </a:p>
          <a:p>
            <a:pPr algn="r">
              <a:lnSpc>
                <a:spcPts val="3360"/>
              </a:lnSpc>
            </a:pPr>
            <a:r>
              <a:rPr lang="en-US" sz="2800">
                <a:solidFill>
                  <a:srgbClr val="FFFFFF"/>
                </a:solidFill>
                <a:latin typeface="HK Grotesk Medium"/>
              </a:rPr>
              <a:t>Hubert Wojewoda</a:t>
            </a:r>
          </a:p>
        </p:txBody>
      </p:sp>
      <p:grpSp>
        <p:nvGrpSpPr>
          <p:cNvPr name="Group 3" id="3"/>
          <p:cNvGrpSpPr/>
          <p:nvPr/>
        </p:nvGrpSpPr>
        <p:grpSpPr>
          <a:xfrm rot="0">
            <a:off x="1028700" y="2574533"/>
            <a:ext cx="7706900" cy="5137933"/>
            <a:chOff x="0" y="0"/>
            <a:chExt cx="10275866" cy="6850578"/>
          </a:xfrm>
        </p:grpSpPr>
        <p:sp>
          <p:nvSpPr>
            <p:cNvPr name="Freeform 4" id="4"/>
            <p:cNvSpPr/>
            <p:nvPr/>
          </p:nvSpPr>
          <p:spPr>
            <a:xfrm flipH="false" flipV="false" rot="0">
              <a:off x="3425289" y="0"/>
              <a:ext cx="6850578" cy="6850578"/>
            </a:xfrm>
            <a:custGeom>
              <a:avLst/>
              <a:gdLst/>
              <a:ahLst/>
              <a:cxnLst/>
              <a:rect r="r" b="b" t="t" l="l"/>
              <a:pathLst>
                <a:path h="6850578" w="6850578">
                  <a:moveTo>
                    <a:pt x="0" y="0"/>
                  </a:moveTo>
                  <a:lnTo>
                    <a:pt x="6850577" y="0"/>
                  </a:lnTo>
                  <a:lnTo>
                    <a:pt x="6850577" y="6850578"/>
                  </a:lnTo>
                  <a:lnTo>
                    <a:pt x="0" y="6850578"/>
                  </a:lnTo>
                  <a:lnTo>
                    <a:pt x="0" y="0"/>
                  </a:lnTo>
                  <a:close/>
                </a:path>
              </a:pathLst>
            </a:custGeom>
            <a:blipFill>
              <a:blip r:embed="rId2"/>
              <a:stretch>
                <a:fillRect l="0" t="0" r="0" b="0"/>
              </a:stretch>
            </a:blipFill>
          </p:spPr>
        </p:sp>
        <p:sp>
          <p:nvSpPr>
            <p:cNvPr name="Freeform 5" id="5"/>
            <p:cNvSpPr/>
            <p:nvPr/>
          </p:nvSpPr>
          <p:spPr>
            <a:xfrm flipH="false" flipV="false" rot="0">
              <a:off x="0" y="0"/>
              <a:ext cx="6850578" cy="6850578"/>
            </a:xfrm>
            <a:custGeom>
              <a:avLst/>
              <a:gdLst/>
              <a:ahLst/>
              <a:cxnLst/>
              <a:rect r="r" b="b" t="t" l="l"/>
              <a:pathLst>
                <a:path h="6850578" w="6850578">
                  <a:moveTo>
                    <a:pt x="0" y="0"/>
                  </a:moveTo>
                  <a:lnTo>
                    <a:pt x="6850578" y="0"/>
                  </a:lnTo>
                  <a:lnTo>
                    <a:pt x="6850578" y="6850578"/>
                  </a:lnTo>
                  <a:lnTo>
                    <a:pt x="0" y="6850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6" id="6"/>
          <p:cNvSpPr txBox="true"/>
          <p:nvPr/>
        </p:nvSpPr>
        <p:spPr>
          <a:xfrm rot="0">
            <a:off x="7058787" y="2644684"/>
            <a:ext cx="10200513" cy="4997633"/>
          </a:xfrm>
          <a:prstGeom prst="rect">
            <a:avLst/>
          </a:prstGeom>
        </p:spPr>
        <p:txBody>
          <a:bodyPr anchor="t" rtlCol="false" tIns="0" lIns="0" bIns="0" rIns="0">
            <a:spAutoFit/>
          </a:bodyPr>
          <a:lstStyle/>
          <a:p>
            <a:pPr>
              <a:lnSpc>
                <a:spcPts val="13199"/>
              </a:lnSpc>
            </a:pPr>
            <a:r>
              <a:rPr lang="en-US" sz="10999">
                <a:solidFill>
                  <a:srgbClr val="FFFFFF"/>
                </a:solidFill>
                <a:latin typeface="HK Grotesk Bold"/>
              </a:rPr>
              <a:t>Machine Learning 2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7086600" y="173219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57042" y="6437258"/>
            <a:ext cx="14373916" cy="999546"/>
          </a:xfrm>
          <a:prstGeom prst="rect">
            <a:avLst/>
          </a:prstGeom>
        </p:spPr>
        <p:txBody>
          <a:bodyPr anchor="t" rtlCol="false" tIns="0" lIns="0" bIns="0" rIns="0">
            <a:spAutoFit/>
          </a:bodyPr>
          <a:lstStyle/>
          <a:p>
            <a:pPr algn="ctr">
              <a:lnSpc>
                <a:spcPts val="7700"/>
              </a:lnSpc>
            </a:pPr>
            <a:r>
              <a:rPr lang="en-US" sz="7000">
                <a:solidFill>
                  <a:srgbClr val="FFFFFF"/>
                </a:solidFill>
                <a:latin typeface="HK Grotesk Bold"/>
              </a:rPr>
              <a:t>CLASSIFICATION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796109" y="2082525"/>
            <a:ext cx="16696102" cy="7774305"/>
          </a:xfrm>
          <a:prstGeom prst="rect">
            <a:avLst/>
          </a:prstGeom>
        </p:spPr>
        <p:txBody>
          <a:bodyPr anchor="t" rtlCol="false" tIns="0" lIns="0" bIns="0" rIns="0">
            <a:spAutoFit/>
          </a:bodyPr>
          <a:lstStyle/>
          <a:p>
            <a:pPr marL="388620" indent="-194310" lvl="1">
              <a:lnSpc>
                <a:spcPts val="2970"/>
              </a:lnSpc>
              <a:buFont typeface="Arial"/>
              <a:buChar char="•"/>
            </a:pPr>
            <a:r>
              <a:rPr lang="en-US" sz="1800">
                <a:solidFill>
                  <a:srgbClr val="FFFFFF"/>
                </a:solidFill>
                <a:latin typeface="HK Grotesk Medium"/>
              </a:rPr>
              <a:t>Age: </a:t>
            </a:r>
            <a:r>
              <a:rPr lang="en-US" sz="1800">
                <a:solidFill>
                  <a:srgbClr val="FFFFFF"/>
                </a:solidFill>
                <a:latin typeface="HK Grotesk Italics"/>
              </a:rPr>
              <a:t>Age of the individual.</a:t>
            </a:r>
          </a:p>
          <a:p>
            <a:pPr marL="388620" indent="-194310" lvl="1">
              <a:lnSpc>
                <a:spcPts val="2970"/>
              </a:lnSpc>
              <a:buFont typeface="Arial"/>
              <a:buChar char="•"/>
            </a:pPr>
            <a:r>
              <a:rPr lang="en-US" sz="1800">
                <a:solidFill>
                  <a:srgbClr val="FFFFFF"/>
                </a:solidFill>
                <a:latin typeface="HK Grotesk Medium"/>
              </a:rPr>
              <a:t>Checking Status: </a:t>
            </a:r>
            <a:r>
              <a:rPr lang="en-US" sz="1800">
                <a:solidFill>
                  <a:srgbClr val="FFFFFF"/>
                </a:solidFill>
                <a:latin typeface="HK Grotesk Italics"/>
              </a:rPr>
              <a:t>Describes the status of the existing checking account.</a:t>
            </a:r>
          </a:p>
          <a:p>
            <a:pPr marL="388620" indent="-194310" lvl="1">
              <a:lnSpc>
                <a:spcPts val="2970"/>
              </a:lnSpc>
              <a:buFont typeface="Arial"/>
              <a:buChar char="•"/>
            </a:pPr>
            <a:r>
              <a:rPr lang="en-US" sz="1800">
                <a:solidFill>
                  <a:srgbClr val="FFFFFF"/>
                </a:solidFill>
                <a:latin typeface="HK Grotesk Medium"/>
              </a:rPr>
              <a:t>Credit Amount: </a:t>
            </a:r>
            <a:r>
              <a:rPr lang="en-US" sz="1800">
                <a:solidFill>
                  <a:srgbClr val="FFFFFF"/>
                </a:solidFill>
                <a:latin typeface="HK Grotesk Italics"/>
              </a:rPr>
              <a:t>The amount of credit requested.</a:t>
            </a:r>
          </a:p>
          <a:p>
            <a:pPr marL="388620" indent="-194310" lvl="1">
              <a:lnSpc>
                <a:spcPts val="2970"/>
              </a:lnSpc>
              <a:buFont typeface="Arial"/>
              <a:buChar char="•"/>
            </a:pPr>
            <a:r>
              <a:rPr lang="en-US" sz="1800">
                <a:solidFill>
                  <a:srgbClr val="FFFFFF"/>
                </a:solidFill>
                <a:latin typeface="HK Grotesk Medium"/>
              </a:rPr>
              <a:t>Credit History: </a:t>
            </a:r>
            <a:r>
              <a:rPr lang="en-US" sz="1800">
                <a:solidFill>
                  <a:srgbClr val="FFFFFF"/>
                </a:solidFill>
                <a:latin typeface="HK Grotesk Italics"/>
              </a:rPr>
              <a:t>Reflects the credit repayment history.</a:t>
            </a:r>
          </a:p>
          <a:p>
            <a:pPr marL="388620" indent="-194310" lvl="1">
              <a:lnSpc>
                <a:spcPts val="2970"/>
              </a:lnSpc>
              <a:buFont typeface="Arial"/>
              <a:buChar char="•"/>
            </a:pPr>
            <a:r>
              <a:rPr lang="en-US" sz="1800">
                <a:solidFill>
                  <a:srgbClr val="FFFFFF"/>
                </a:solidFill>
                <a:latin typeface="HK Grotesk Medium"/>
              </a:rPr>
              <a:t>Purpose: </a:t>
            </a:r>
            <a:r>
              <a:rPr lang="en-US" sz="1800">
                <a:solidFill>
                  <a:srgbClr val="FFFFFF"/>
                </a:solidFill>
                <a:latin typeface="HK Grotesk Italics"/>
              </a:rPr>
              <a:t>Specifies the reason for seeking credit.</a:t>
            </a:r>
          </a:p>
          <a:p>
            <a:pPr marL="388620" indent="-194310" lvl="1">
              <a:lnSpc>
                <a:spcPts val="2970"/>
              </a:lnSpc>
              <a:buFont typeface="Arial"/>
              <a:buChar char="•"/>
            </a:pPr>
            <a:r>
              <a:rPr lang="en-US" sz="1800">
                <a:solidFill>
                  <a:srgbClr val="FFFFFF"/>
                </a:solidFill>
                <a:latin typeface="HK Grotesk Medium"/>
              </a:rPr>
              <a:t>Savings Status: </a:t>
            </a:r>
            <a:r>
              <a:rPr lang="en-US" sz="1800">
                <a:solidFill>
                  <a:srgbClr val="FFFFFF"/>
                </a:solidFill>
                <a:latin typeface="HK Grotesk Italics"/>
              </a:rPr>
              <a:t>Indicates the status of savings accounts or bonds.</a:t>
            </a:r>
          </a:p>
          <a:p>
            <a:pPr marL="388620" indent="-194310" lvl="1">
              <a:lnSpc>
                <a:spcPts val="2970"/>
              </a:lnSpc>
              <a:buFont typeface="Arial"/>
              <a:buChar char="•"/>
            </a:pPr>
            <a:r>
              <a:rPr lang="en-US" sz="1800">
                <a:solidFill>
                  <a:srgbClr val="FFFFFF"/>
                </a:solidFill>
                <a:latin typeface="HK Grotesk Medium"/>
              </a:rPr>
              <a:t>Employment: </a:t>
            </a:r>
            <a:r>
              <a:rPr lang="en-US" sz="1800">
                <a:solidFill>
                  <a:srgbClr val="FFFFFF"/>
                </a:solidFill>
                <a:latin typeface="HK Grotesk Italics"/>
              </a:rPr>
              <a:t>Duration of present employment.</a:t>
            </a:r>
          </a:p>
          <a:p>
            <a:pPr marL="388620" indent="-194310" lvl="1">
              <a:lnSpc>
                <a:spcPts val="2970"/>
              </a:lnSpc>
              <a:buFont typeface="Arial"/>
              <a:buChar char="•"/>
            </a:pPr>
            <a:r>
              <a:rPr lang="en-US" sz="1800">
                <a:solidFill>
                  <a:srgbClr val="FFFFFF"/>
                </a:solidFill>
                <a:latin typeface="HK Grotesk Medium"/>
              </a:rPr>
              <a:t>Installment Rate: </a:t>
            </a:r>
            <a:r>
              <a:rPr lang="en-US" sz="1800">
                <a:solidFill>
                  <a:srgbClr val="FFFFFF"/>
                </a:solidFill>
                <a:latin typeface="HK Grotesk Italics"/>
              </a:rPr>
              <a:t>The percentage of disposable income dedicated to installments.</a:t>
            </a:r>
          </a:p>
          <a:p>
            <a:pPr marL="388620" indent="-194310" lvl="1">
              <a:lnSpc>
                <a:spcPts val="2970"/>
              </a:lnSpc>
              <a:buFont typeface="Arial"/>
              <a:buChar char="•"/>
            </a:pPr>
            <a:r>
              <a:rPr lang="en-US" sz="1800">
                <a:solidFill>
                  <a:srgbClr val="FFFFFF"/>
                </a:solidFill>
                <a:latin typeface="HK Grotesk Medium"/>
              </a:rPr>
              <a:t>Personal Status and Sex: </a:t>
            </a:r>
            <a:r>
              <a:rPr lang="en-US" sz="1800">
                <a:solidFill>
                  <a:srgbClr val="FFFFFF"/>
                </a:solidFill>
                <a:latin typeface="HK Grotesk Italics"/>
              </a:rPr>
              <a:t>Combines information about personal status and gender.</a:t>
            </a:r>
          </a:p>
          <a:p>
            <a:pPr marL="388620" indent="-194310" lvl="1">
              <a:lnSpc>
                <a:spcPts val="2970"/>
              </a:lnSpc>
              <a:buFont typeface="Arial"/>
              <a:buChar char="•"/>
            </a:pPr>
            <a:r>
              <a:rPr lang="en-US" sz="1800">
                <a:solidFill>
                  <a:srgbClr val="FFFFFF"/>
                </a:solidFill>
                <a:latin typeface="HK Grotesk Medium"/>
              </a:rPr>
              <a:t>Other Debtors/Guarantors: </a:t>
            </a:r>
            <a:r>
              <a:rPr lang="en-US" sz="1800">
                <a:solidFill>
                  <a:srgbClr val="FFFFFF"/>
                </a:solidFill>
                <a:latin typeface="HK Grotesk Italics"/>
              </a:rPr>
              <a:t>Presence of co-applicants or guarantors.</a:t>
            </a:r>
          </a:p>
          <a:p>
            <a:pPr marL="388620" indent="-194310" lvl="1">
              <a:lnSpc>
                <a:spcPts val="2970"/>
              </a:lnSpc>
              <a:buFont typeface="Arial"/>
              <a:buChar char="•"/>
            </a:pPr>
            <a:r>
              <a:rPr lang="en-US" sz="1800">
                <a:solidFill>
                  <a:srgbClr val="FFFFFF"/>
                </a:solidFill>
                <a:latin typeface="HK Grotesk Medium"/>
              </a:rPr>
              <a:t>Present Residence Since: </a:t>
            </a:r>
            <a:r>
              <a:rPr lang="en-US" sz="1800">
                <a:solidFill>
                  <a:srgbClr val="FFFFFF"/>
                </a:solidFill>
                <a:latin typeface="HK Grotesk Italics"/>
              </a:rPr>
              <a:t>Duration of current residence.</a:t>
            </a:r>
          </a:p>
          <a:p>
            <a:pPr marL="388620" indent="-194310" lvl="1">
              <a:lnSpc>
                <a:spcPts val="2970"/>
              </a:lnSpc>
              <a:buFont typeface="Arial"/>
              <a:buChar char="•"/>
            </a:pPr>
            <a:r>
              <a:rPr lang="en-US" sz="1800">
                <a:solidFill>
                  <a:srgbClr val="FFFFFF"/>
                </a:solidFill>
                <a:latin typeface="HK Grotesk Medium"/>
              </a:rPr>
              <a:t>Property: </a:t>
            </a:r>
            <a:r>
              <a:rPr lang="en-US" sz="1800">
                <a:solidFill>
                  <a:srgbClr val="FFFFFF"/>
                </a:solidFill>
                <a:latin typeface="HK Grotesk Italics"/>
              </a:rPr>
              <a:t>Describes the type of property owned or financed.</a:t>
            </a:r>
          </a:p>
          <a:p>
            <a:pPr marL="388620" indent="-194310" lvl="1">
              <a:lnSpc>
                <a:spcPts val="2970"/>
              </a:lnSpc>
              <a:buFont typeface="Arial"/>
              <a:buChar char="•"/>
            </a:pPr>
            <a:r>
              <a:rPr lang="en-US" sz="1800">
                <a:solidFill>
                  <a:srgbClr val="FFFFFF"/>
                </a:solidFill>
                <a:latin typeface="HK Grotesk Medium"/>
              </a:rPr>
              <a:t>Other Installment Plans: </a:t>
            </a:r>
            <a:r>
              <a:rPr lang="en-US" sz="1800">
                <a:solidFill>
                  <a:srgbClr val="FFFFFF"/>
                </a:solidFill>
                <a:latin typeface="HK Grotesk Italics"/>
              </a:rPr>
              <a:t>Indicates if there are other existing installment plans.</a:t>
            </a:r>
          </a:p>
          <a:p>
            <a:pPr marL="388620" indent="-194310" lvl="1">
              <a:lnSpc>
                <a:spcPts val="2970"/>
              </a:lnSpc>
              <a:buFont typeface="Arial"/>
              <a:buChar char="•"/>
            </a:pPr>
            <a:r>
              <a:rPr lang="en-US" sz="1800">
                <a:solidFill>
                  <a:srgbClr val="FFFFFF"/>
                </a:solidFill>
                <a:latin typeface="HK Grotesk Medium"/>
              </a:rPr>
              <a:t>Housing: </a:t>
            </a:r>
            <a:r>
              <a:rPr lang="en-US" sz="1800">
                <a:solidFill>
                  <a:srgbClr val="FFFFFF"/>
                </a:solidFill>
                <a:latin typeface="HK Grotesk Italics"/>
              </a:rPr>
              <a:t>Specifies the housing situation (rent, own, or free).</a:t>
            </a:r>
          </a:p>
          <a:p>
            <a:pPr marL="388620" indent="-194310" lvl="1">
              <a:lnSpc>
                <a:spcPts val="2970"/>
              </a:lnSpc>
              <a:buFont typeface="Arial"/>
              <a:buChar char="•"/>
            </a:pPr>
            <a:r>
              <a:rPr lang="en-US" sz="1800">
                <a:solidFill>
                  <a:srgbClr val="FFFFFF"/>
                </a:solidFill>
                <a:latin typeface="HK Grotesk Medium"/>
              </a:rPr>
              <a:t>Number of Existing Credits: </a:t>
            </a:r>
            <a:r>
              <a:rPr lang="en-US" sz="1800">
                <a:solidFill>
                  <a:srgbClr val="FFFFFF"/>
                </a:solidFill>
                <a:latin typeface="HK Grotesk Italics"/>
              </a:rPr>
              <a:t>The count of existing credits at this bank.</a:t>
            </a:r>
          </a:p>
          <a:p>
            <a:pPr marL="388620" indent="-194310" lvl="1">
              <a:lnSpc>
                <a:spcPts val="2970"/>
              </a:lnSpc>
              <a:buFont typeface="Arial"/>
              <a:buChar char="•"/>
            </a:pPr>
            <a:r>
              <a:rPr lang="en-US" sz="1800">
                <a:solidFill>
                  <a:srgbClr val="FFFFFF"/>
                </a:solidFill>
                <a:latin typeface="HK Grotesk Medium"/>
              </a:rPr>
              <a:t>Job: </a:t>
            </a:r>
            <a:r>
              <a:rPr lang="en-US" sz="1800">
                <a:solidFill>
                  <a:srgbClr val="FFFFFF"/>
                </a:solidFill>
                <a:latin typeface="HK Grotesk Italics"/>
              </a:rPr>
              <a:t>Describes the type of employment or job.</a:t>
            </a:r>
          </a:p>
          <a:p>
            <a:pPr marL="388620" indent="-194310" lvl="1">
              <a:lnSpc>
                <a:spcPts val="2970"/>
              </a:lnSpc>
              <a:buFont typeface="Arial"/>
              <a:buChar char="•"/>
            </a:pPr>
            <a:r>
              <a:rPr lang="en-US" sz="1800">
                <a:solidFill>
                  <a:srgbClr val="FFFFFF"/>
                </a:solidFill>
                <a:latin typeface="HK Grotesk Medium"/>
              </a:rPr>
              <a:t>Number of People for Maintenance: </a:t>
            </a:r>
            <a:r>
              <a:rPr lang="en-US" sz="1800">
                <a:solidFill>
                  <a:srgbClr val="FFFFFF"/>
                </a:solidFill>
                <a:latin typeface="HK Grotesk Italics"/>
              </a:rPr>
              <a:t>The number of dependents.</a:t>
            </a:r>
          </a:p>
          <a:p>
            <a:pPr marL="388620" indent="-194310" lvl="1">
              <a:lnSpc>
                <a:spcPts val="2970"/>
              </a:lnSpc>
              <a:buFont typeface="Arial"/>
              <a:buChar char="•"/>
            </a:pPr>
            <a:r>
              <a:rPr lang="en-US" sz="1800">
                <a:solidFill>
                  <a:srgbClr val="FFFFFF"/>
                </a:solidFill>
                <a:latin typeface="HK Grotesk Medium"/>
              </a:rPr>
              <a:t>Telephone: </a:t>
            </a:r>
            <a:r>
              <a:rPr lang="en-US" sz="1800">
                <a:solidFill>
                  <a:srgbClr val="FFFFFF"/>
                </a:solidFill>
                <a:latin typeface="HK Grotesk Italics"/>
              </a:rPr>
              <a:t>Indicates the presence or absence of a telephone.</a:t>
            </a:r>
          </a:p>
          <a:p>
            <a:pPr marL="388620" indent="-194310" lvl="1">
              <a:lnSpc>
                <a:spcPts val="2970"/>
              </a:lnSpc>
              <a:buFont typeface="Arial"/>
              <a:buChar char="•"/>
            </a:pPr>
            <a:r>
              <a:rPr lang="en-US" sz="1800">
                <a:solidFill>
                  <a:srgbClr val="FFFFFF"/>
                </a:solidFill>
                <a:latin typeface="HK Grotesk Medium"/>
              </a:rPr>
              <a:t>Foreign Worker: </a:t>
            </a:r>
            <a:r>
              <a:rPr lang="en-US" sz="1800">
                <a:solidFill>
                  <a:srgbClr val="FFFFFF"/>
                </a:solidFill>
                <a:latin typeface="HK Grotesk Italics"/>
              </a:rPr>
              <a:t>Specifies whether the individual is a foreign worker or not.</a:t>
            </a:r>
          </a:p>
          <a:p>
            <a:pPr marL="388620" indent="-194310" lvl="1">
              <a:lnSpc>
                <a:spcPts val="2970"/>
              </a:lnSpc>
              <a:buFont typeface="Arial"/>
              <a:buChar char="•"/>
            </a:pPr>
            <a:r>
              <a:rPr lang="en-US" sz="1800">
                <a:solidFill>
                  <a:srgbClr val="DD5F6B"/>
                </a:solidFill>
                <a:latin typeface="HK Grotesk Medium"/>
              </a:rPr>
              <a:t>Class (TARGET):</a:t>
            </a:r>
            <a:r>
              <a:rPr lang="en-US" sz="1800">
                <a:solidFill>
                  <a:srgbClr val="FFFFFF"/>
                </a:solidFill>
                <a:latin typeface="HK Grotesk Medium"/>
              </a:rPr>
              <a:t> </a:t>
            </a:r>
            <a:r>
              <a:rPr lang="en-US" sz="1800">
                <a:solidFill>
                  <a:srgbClr val="FFFFFF"/>
                </a:solidFill>
                <a:latin typeface="HK Grotesk Italics"/>
              </a:rPr>
              <a:t>Binary variable indicating the creditworthiness of customers good/bad.</a:t>
            </a:r>
          </a:p>
          <a:p>
            <a:pPr marL="388620" indent="-194310" lvl="1">
              <a:lnSpc>
                <a:spcPts val="2970"/>
              </a:lnSpc>
              <a:buFont typeface="Arial"/>
              <a:buChar char="•"/>
            </a:pPr>
            <a:r>
              <a:rPr lang="en-US" sz="1800">
                <a:solidFill>
                  <a:srgbClr val="FFFFFF"/>
                </a:solidFill>
                <a:latin typeface="HK Grotesk Italics"/>
              </a:rPr>
              <a:t>+ 10 features added artificially </a:t>
            </a:r>
          </a:p>
        </p:txBody>
      </p:sp>
      <p:sp>
        <p:nvSpPr>
          <p:cNvPr name="Freeform 3" id="3"/>
          <p:cNvSpPr/>
          <p:nvPr/>
        </p:nvSpPr>
        <p:spPr>
          <a:xfrm flipH="false" flipV="false" rot="-5400000">
            <a:off x="14898239" y="670034"/>
            <a:ext cx="2357221" cy="2830723"/>
          </a:xfrm>
          <a:custGeom>
            <a:avLst/>
            <a:gdLst/>
            <a:ahLst/>
            <a:cxnLst/>
            <a:rect r="r" b="b" t="t" l="l"/>
            <a:pathLst>
              <a:path h="2830723" w="2357221">
                <a:moveTo>
                  <a:pt x="0" y="0"/>
                </a:moveTo>
                <a:lnTo>
                  <a:pt x="2357220" y="0"/>
                </a:lnTo>
                <a:lnTo>
                  <a:pt x="2357220" y="2830723"/>
                </a:lnTo>
                <a:lnTo>
                  <a:pt x="0" y="2830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96109" y="832710"/>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VARIABLES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5161921" y="1028700"/>
            <a:ext cx="2097379" cy="2666946"/>
          </a:xfrm>
          <a:custGeom>
            <a:avLst/>
            <a:gdLst/>
            <a:ahLst/>
            <a:cxnLst/>
            <a:rect r="r" b="b" t="t" l="l"/>
            <a:pathLst>
              <a:path h="2666946" w="2097379">
                <a:moveTo>
                  <a:pt x="0" y="0"/>
                </a:moveTo>
                <a:lnTo>
                  <a:pt x="2097379" y="0"/>
                </a:lnTo>
                <a:lnTo>
                  <a:pt x="2097379" y="2666946"/>
                </a:lnTo>
                <a:lnTo>
                  <a:pt x="0" y="2666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989874"/>
            <a:ext cx="7236651" cy="6268426"/>
          </a:xfrm>
          <a:custGeom>
            <a:avLst/>
            <a:gdLst/>
            <a:ahLst/>
            <a:cxnLst/>
            <a:rect r="r" b="b" t="t" l="l"/>
            <a:pathLst>
              <a:path h="6268426" w="7236651">
                <a:moveTo>
                  <a:pt x="0" y="0"/>
                </a:moveTo>
                <a:lnTo>
                  <a:pt x="7236651" y="0"/>
                </a:lnTo>
                <a:lnTo>
                  <a:pt x="7236651" y="6268426"/>
                </a:lnTo>
                <a:lnTo>
                  <a:pt x="0" y="6268426"/>
                </a:lnTo>
                <a:lnTo>
                  <a:pt x="0" y="0"/>
                </a:lnTo>
                <a:close/>
              </a:path>
            </a:pathLst>
          </a:custGeom>
          <a:blipFill>
            <a:blip r:embed="rId4"/>
            <a:stretch>
              <a:fillRect l="0" t="0" r="0" b="0"/>
            </a:stretch>
          </a:blipFill>
        </p:spPr>
      </p:sp>
      <p:sp>
        <p:nvSpPr>
          <p:cNvPr name="TextBox 4" id="4"/>
          <p:cNvSpPr txBox="true"/>
          <p:nvPr/>
        </p:nvSpPr>
        <p:spPr>
          <a:xfrm rot="0">
            <a:off x="8577599" y="4240530"/>
            <a:ext cx="9846584" cy="5017770"/>
          </a:xfrm>
          <a:prstGeom prst="rect">
            <a:avLst/>
          </a:prstGeom>
        </p:spPr>
        <p:txBody>
          <a:bodyPr anchor="t" rtlCol="false" tIns="0" lIns="0" bIns="0" rIns="0">
            <a:spAutoFit/>
          </a:bodyPr>
          <a:lstStyle/>
          <a:p>
            <a:pPr marL="582928" indent="-291464" lvl="1">
              <a:lnSpc>
                <a:spcPts val="4454"/>
              </a:lnSpc>
              <a:buFont typeface="Arial"/>
              <a:buChar char="•"/>
            </a:pPr>
            <a:r>
              <a:rPr lang="en-US" sz="2699">
                <a:solidFill>
                  <a:srgbClr val="FFFFFF"/>
                </a:solidFill>
                <a:latin typeface="HK Grotesk"/>
              </a:rPr>
              <a:t>2000 observations, 30 features + target</a:t>
            </a:r>
          </a:p>
          <a:p>
            <a:pPr marL="582928" indent="-291464" lvl="1">
              <a:lnSpc>
                <a:spcPts val="4454"/>
              </a:lnSpc>
              <a:buFont typeface="Arial"/>
              <a:buChar char="•"/>
            </a:pPr>
            <a:r>
              <a:rPr lang="en-US" sz="2699">
                <a:solidFill>
                  <a:srgbClr val="FFFFFF"/>
                </a:solidFill>
                <a:latin typeface="HK Grotesk"/>
              </a:rPr>
              <a:t>Target (Class) - Good=69.1% (1382 ) / Bad=30.9% (618) </a:t>
            </a:r>
          </a:p>
          <a:p>
            <a:pPr marL="582928" indent="-291464" lvl="1">
              <a:lnSpc>
                <a:spcPts val="4454"/>
              </a:lnSpc>
              <a:buFont typeface="Arial"/>
              <a:buChar char="•"/>
            </a:pPr>
            <a:r>
              <a:rPr lang="en-US" sz="2699">
                <a:solidFill>
                  <a:srgbClr val="FFFFFF"/>
                </a:solidFill>
                <a:latin typeface="HK Grotesk"/>
              </a:rPr>
              <a:t>Continuous varaibles - 13  / Categorical varaibles  - 17 / Binary target - 1</a:t>
            </a:r>
          </a:p>
          <a:p>
            <a:pPr marL="582928" indent="-291464" lvl="1">
              <a:lnSpc>
                <a:spcPts val="4454"/>
              </a:lnSpc>
              <a:buFont typeface="Arial"/>
              <a:buChar char="•"/>
            </a:pPr>
            <a:r>
              <a:rPr lang="en-US" sz="2699">
                <a:solidFill>
                  <a:srgbClr val="FFFFFF"/>
                </a:solidFill>
                <a:latin typeface="HK Grotesk"/>
              </a:rPr>
              <a:t>No missing values in the data</a:t>
            </a:r>
          </a:p>
          <a:p>
            <a:pPr marL="582928" indent="-291464" lvl="1">
              <a:lnSpc>
                <a:spcPts val="4454"/>
              </a:lnSpc>
              <a:buFont typeface="Arial"/>
              <a:buChar char="•"/>
            </a:pPr>
            <a:r>
              <a:rPr lang="en-US" sz="2699">
                <a:solidFill>
                  <a:srgbClr val="FFFFFF"/>
                </a:solidFill>
                <a:latin typeface="HK Grotesk"/>
              </a:rPr>
              <a:t>No duplicated values in the data</a:t>
            </a:r>
          </a:p>
          <a:p>
            <a:pPr marL="582928" indent="-291464" lvl="1">
              <a:lnSpc>
                <a:spcPts val="4454"/>
              </a:lnSpc>
              <a:buFont typeface="Arial"/>
              <a:buChar char="•"/>
            </a:pPr>
            <a:r>
              <a:rPr lang="en-US" sz="2699">
                <a:solidFill>
                  <a:srgbClr val="FFFFFF"/>
                </a:solidFill>
                <a:latin typeface="HK Grotesk"/>
              </a:rPr>
              <a:t>Correlated/Associated Variables with the Target (Spearman, Chi2 Test)</a:t>
            </a:r>
          </a:p>
          <a:p>
            <a:pPr marL="582928" indent="-291464" lvl="1">
              <a:lnSpc>
                <a:spcPts val="4454"/>
              </a:lnSpc>
              <a:buFont typeface="Arial"/>
              <a:buChar char="•"/>
            </a:pPr>
            <a:r>
              <a:rPr lang="en-US" sz="2699">
                <a:solidFill>
                  <a:srgbClr val="FFFFFF"/>
                </a:solidFill>
                <a:latin typeface="HK Grotesk"/>
              </a:rPr>
              <a:t>Varied Distributional Characteristics</a:t>
            </a:r>
          </a:p>
        </p:txBody>
      </p:sp>
      <p:sp>
        <p:nvSpPr>
          <p:cNvPr name="TextBox 5" id="5"/>
          <p:cNvSpPr txBox="true"/>
          <p:nvPr/>
        </p:nvSpPr>
        <p:spPr>
          <a:xfrm rot="0">
            <a:off x="1028700" y="1095375"/>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DATA EXPLORATION</a:t>
            </a:r>
          </a:p>
        </p:txBody>
      </p:sp>
      <p:sp>
        <p:nvSpPr>
          <p:cNvPr name="TextBox 6" id="6"/>
          <p:cNvSpPr txBox="true"/>
          <p:nvPr/>
        </p:nvSpPr>
        <p:spPr>
          <a:xfrm rot="0">
            <a:off x="3120595" y="2519312"/>
            <a:ext cx="3052862" cy="326744"/>
          </a:xfrm>
          <a:prstGeom prst="rect">
            <a:avLst/>
          </a:prstGeom>
        </p:spPr>
        <p:txBody>
          <a:bodyPr anchor="t" rtlCol="false" tIns="0" lIns="0" bIns="0" rIns="0">
            <a:spAutoFit/>
          </a:bodyPr>
          <a:lstStyle/>
          <a:p>
            <a:pPr algn="ctr">
              <a:lnSpc>
                <a:spcPts val="2628"/>
              </a:lnSpc>
              <a:spcBef>
                <a:spcPct val="0"/>
              </a:spcBef>
            </a:pPr>
            <a:r>
              <a:rPr lang="en-US" sz="2022">
                <a:solidFill>
                  <a:srgbClr val="FFFFFF"/>
                </a:solidFill>
                <a:latin typeface="HK Grotesk Medium"/>
              </a:rPr>
              <a:t>Target variable distribution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4761778" y="1028700"/>
            <a:ext cx="2497522" cy="2502072"/>
          </a:xfrm>
          <a:custGeom>
            <a:avLst/>
            <a:gdLst/>
            <a:ahLst/>
            <a:cxnLst/>
            <a:rect r="r" b="b" t="t" l="l"/>
            <a:pathLst>
              <a:path h="2502072" w="2497522">
                <a:moveTo>
                  <a:pt x="0" y="0"/>
                </a:moveTo>
                <a:lnTo>
                  <a:pt x="2497522" y="0"/>
                </a:lnTo>
                <a:lnTo>
                  <a:pt x="2497522" y="2502072"/>
                </a:lnTo>
                <a:lnTo>
                  <a:pt x="0" y="2502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36808"/>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DATA PREPARATION</a:t>
            </a:r>
          </a:p>
        </p:txBody>
      </p:sp>
      <p:sp>
        <p:nvSpPr>
          <p:cNvPr name="TextBox 4" id="4"/>
          <p:cNvSpPr txBox="true"/>
          <p:nvPr/>
        </p:nvSpPr>
        <p:spPr>
          <a:xfrm rot="0">
            <a:off x="1028700" y="2165436"/>
            <a:ext cx="428430" cy="521970"/>
          </a:xfrm>
          <a:prstGeom prst="rect">
            <a:avLst/>
          </a:prstGeom>
        </p:spPr>
        <p:txBody>
          <a:bodyPr anchor="t" rtlCol="false" tIns="0" lIns="0" bIns="0" rIns="0">
            <a:spAutoFit/>
          </a:bodyPr>
          <a:lstStyle/>
          <a:p>
            <a:pPr algn="l">
              <a:lnSpc>
                <a:spcPts val="4454"/>
              </a:lnSpc>
              <a:spcBef>
                <a:spcPct val="0"/>
              </a:spcBef>
            </a:pPr>
            <a:r>
              <a:rPr lang="en-US" sz="2699" strike="noStrike" u="none">
                <a:solidFill>
                  <a:srgbClr val="FFFFFF"/>
                </a:solidFill>
                <a:latin typeface="HK Grotesk Medium"/>
              </a:rPr>
              <a:t>01</a:t>
            </a:r>
          </a:p>
        </p:txBody>
      </p:sp>
      <p:sp>
        <p:nvSpPr>
          <p:cNvPr name="TextBox 5" id="5"/>
          <p:cNvSpPr txBox="true"/>
          <p:nvPr/>
        </p:nvSpPr>
        <p:spPr>
          <a:xfrm rot="0">
            <a:off x="1561886" y="2165436"/>
            <a:ext cx="8821809" cy="3331845"/>
          </a:xfrm>
          <a:prstGeom prst="rect">
            <a:avLst/>
          </a:prstGeom>
        </p:spPr>
        <p:txBody>
          <a:bodyPr anchor="t" rtlCol="false" tIns="0" lIns="0" bIns="0" rIns="0">
            <a:spAutoFit/>
          </a:bodyPr>
          <a:lstStyle/>
          <a:p>
            <a:pPr algn="l">
              <a:lnSpc>
                <a:spcPts val="4454"/>
              </a:lnSpc>
              <a:spcBef>
                <a:spcPct val="0"/>
              </a:spcBef>
            </a:pPr>
            <a:r>
              <a:rPr lang="en-US" sz="2699" strike="noStrike" u="none">
                <a:solidFill>
                  <a:srgbClr val="FFFFFF"/>
                </a:solidFill>
                <a:latin typeface="HK Grotesk Medium"/>
              </a:rPr>
              <a:t>Exploratory Data Analysis</a:t>
            </a:r>
          </a:p>
          <a:p>
            <a:pPr algn="l" marL="582928" indent="-291464" lvl="1">
              <a:lnSpc>
                <a:spcPts val="4454"/>
              </a:lnSpc>
              <a:spcBef>
                <a:spcPct val="0"/>
              </a:spcBef>
              <a:buFont typeface="Arial"/>
              <a:buChar char="•"/>
            </a:pPr>
            <a:r>
              <a:rPr lang="en-US" sz="2699" strike="noStrike" u="none">
                <a:solidFill>
                  <a:srgbClr val="FFFFFF"/>
                </a:solidFill>
                <a:latin typeface="HK Grotesk"/>
              </a:rPr>
              <a:t>eda using pandas profiling and additonal plots</a:t>
            </a:r>
          </a:p>
          <a:p>
            <a:pPr algn="l" marL="582928" indent="-291464" lvl="1">
              <a:lnSpc>
                <a:spcPts val="4454"/>
              </a:lnSpc>
              <a:spcBef>
                <a:spcPct val="0"/>
              </a:spcBef>
              <a:buFont typeface="Arial"/>
              <a:buChar char="•"/>
            </a:pPr>
            <a:r>
              <a:rPr lang="en-US" sz="2699" strike="noStrike" u="none">
                <a:solidFill>
                  <a:srgbClr val="FFFFFF"/>
                </a:solidFill>
                <a:latin typeface="HK Grotesk"/>
              </a:rPr>
              <a:t>visualizations of transformations (e.g. log)</a:t>
            </a:r>
          </a:p>
          <a:p>
            <a:pPr algn="l" marL="582928" indent="-291464" lvl="1">
              <a:lnSpc>
                <a:spcPts val="4454"/>
              </a:lnSpc>
              <a:spcBef>
                <a:spcPct val="0"/>
              </a:spcBef>
              <a:buFont typeface="Arial"/>
              <a:buChar char="•"/>
            </a:pPr>
            <a:r>
              <a:rPr lang="en-US" sz="2699" strike="noStrike" u="none">
                <a:solidFill>
                  <a:srgbClr val="FFFFFF"/>
                </a:solidFill>
                <a:latin typeface="HK Grotesk"/>
              </a:rPr>
              <a:t>correlation plots &amp; binning</a:t>
            </a:r>
          </a:p>
          <a:p>
            <a:pPr algn="l">
              <a:lnSpc>
                <a:spcPts val="4454"/>
              </a:lnSpc>
              <a:spcBef>
                <a:spcPct val="0"/>
              </a:spcBef>
            </a:pPr>
          </a:p>
          <a:p>
            <a:pPr algn="l">
              <a:lnSpc>
                <a:spcPts val="4454"/>
              </a:lnSpc>
              <a:spcBef>
                <a:spcPct val="0"/>
              </a:spcBef>
            </a:pPr>
          </a:p>
        </p:txBody>
      </p:sp>
      <p:sp>
        <p:nvSpPr>
          <p:cNvPr name="TextBox 6" id="6"/>
          <p:cNvSpPr txBox="true"/>
          <p:nvPr/>
        </p:nvSpPr>
        <p:spPr>
          <a:xfrm rot="0">
            <a:off x="1028700" y="5029200"/>
            <a:ext cx="543090" cy="521970"/>
          </a:xfrm>
          <a:prstGeom prst="rect">
            <a:avLst/>
          </a:prstGeom>
        </p:spPr>
        <p:txBody>
          <a:bodyPr anchor="t" rtlCol="false" tIns="0" lIns="0" bIns="0" rIns="0">
            <a:spAutoFit/>
          </a:bodyPr>
          <a:lstStyle/>
          <a:p>
            <a:pPr algn="l">
              <a:lnSpc>
                <a:spcPts val="4454"/>
              </a:lnSpc>
              <a:spcBef>
                <a:spcPct val="0"/>
              </a:spcBef>
            </a:pPr>
            <a:r>
              <a:rPr lang="en-US" sz="2699" strike="noStrike" u="none">
                <a:solidFill>
                  <a:srgbClr val="FFFFFF"/>
                </a:solidFill>
                <a:latin typeface="HK Grotesk Medium"/>
              </a:rPr>
              <a:t>02</a:t>
            </a:r>
          </a:p>
        </p:txBody>
      </p:sp>
      <p:sp>
        <p:nvSpPr>
          <p:cNvPr name="TextBox 7" id="7"/>
          <p:cNvSpPr txBox="true"/>
          <p:nvPr/>
        </p:nvSpPr>
        <p:spPr>
          <a:xfrm rot="0">
            <a:off x="1652204" y="5029200"/>
            <a:ext cx="13466463" cy="3893820"/>
          </a:xfrm>
          <a:prstGeom prst="rect">
            <a:avLst/>
          </a:prstGeom>
        </p:spPr>
        <p:txBody>
          <a:bodyPr anchor="t" rtlCol="false" tIns="0" lIns="0" bIns="0" rIns="0">
            <a:spAutoFit/>
          </a:bodyPr>
          <a:lstStyle/>
          <a:p>
            <a:pPr algn="l">
              <a:lnSpc>
                <a:spcPts val="4454"/>
              </a:lnSpc>
              <a:spcBef>
                <a:spcPct val="0"/>
              </a:spcBef>
            </a:pPr>
            <a:r>
              <a:rPr lang="en-US" sz="2699">
                <a:solidFill>
                  <a:srgbClr val="FFFFFF"/>
                </a:solidFill>
                <a:latin typeface="HK Grotesk Medium"/>
              </a:rPr>
              <a:t>Data Processing</a:t>
            </a:r>
          </a:p>
          <a:p>
            <a:pPr algn="l" marL="582928" indent="-291464" lvl="1">
              <a:lnSpc>
                <a:spcPts val="4454"/>
              </a:lnSpc>
              <a:spcBef>
                <a:spcPct val="0"/>
              </a:spcBef>
              <a:buFont typeface="Arial"/>
              <a:buChar char="•"/>
            </a:pPr>
            <a:r>
              <a:rPr lang="en-US" sz="2699" strike="noStrike" u="none">
                <a:solidFill>
                  <a:srgbClr val="FFFFFF"/>
                </a:solidFill>
                <a:latin typeface="HK Grotesk Medium"/>
              </a:rPr>
              <a:t>M</a:t>
            </a:r>
            <a:r>
              <a:rPr lang="en-US" sz="2699" strike="noStrike" u="none">
                <a:solidFill>
                  <a:srgbClr val="FFFFFF"/>
                </a:solidFill>
                <a:latin typeface="HK Grotesk"/>
              </a:rPr>
              <a:t>apping categorical variables</a:t>
            </a:r>
          </a:p>
          <a:p>
            <a:pPr algn="l" marL="582928" indent="-291464" lvl="1">
              <a:lnSpc>
                <a:spcPts val="4454"/>
              </a:lnSpc>
              <a:spcBef>
                <a:spcPct val="0"/>
              </a:spcBef>
              <a:buFont typeface="Arial"/>
              <a:buChar char="•"/>
            </a:pPr>
            <a:r>
              <a:rPr lang="en-US" sz="2699" strike="noStrike" u="none">
                <a:solidFill>
                  <a:srgbClr val="FFFFFF"/>
                </a:solidFill>
                <a:latin typeface="HK Grotesk"/>
              </a:rPr>
              <a:t>Categorical variables encoded using One Hot Encoding</a:t>
            </a:r>
          </a:p>
          <a:p>
            <a:pPr algn="l" marL="582928" indent="-291464" lvl="1">
              <a:lnSpc>
                <a:spcPts val="4454"/>
              </a:lnSpc>
              <a:spcBef>
                <a:spcPct val="0"/>
              </a:spcBef>
              <a:buFont typeface="Arial"/>
              <a:buChar char="•"/>
            </a:pPr>
            <a:r>
              <a:rPr lang="en-US" sz="2699" strike="noStrike" u="none">
                <a:solidFill>
                  <a:srgbClr val="FFFFFF"/>
                </a:solidFill>
                <a:latin typeface="HK Grotesk"/>
              </a:rPr>
              <a:t>Varaibles scaled using StandardScaler and MinMaxScaler accordingly</a:t>
            </a:r>
          </a:p>
          <a:p>
            <a:pPr algn="l" marL="582928" indent="-291464" lvl="1">
              <a:lnSpc>
                <a:spcPts val="4454"/>
              </a:lnSpc>
              <a:spcBef>
                <a:spcPct val="0"/>
              </a:spcBef>
              <a:buFont typeface="Arial"/>
              <a:buChar char="•"/>
            </a:pPr>
            <a:r>
              <a:rPr lang="en-US" sz="2699" strike="noStrike" u="none">
                <a:solidFill>
                  <a:srgbClr val="FFFFFF"/>
                </a:solidFill>
                <a:latin typeface="HK Grotesk"/>
              </a:rPr>
              <a:t>Used train_test_split, where test is 20% of the data (Out of sample data)</a:t>
            </a:r>
          </a:p>
          <a:p>
            <a:pPr algn="l" marL="582928" indent="-291464" lvl="1">
              <a:lnSpc>
                <a:spcPts val="4454"/>
              </a:lnSpc>
              <a:spcBef>
                <a:spcPct val="0"/>
              </a:spcBef>
              <a:buFont typeface="Arial"/>
              <a:buChar char="•"/>
            </a:pPr>
            <a:r>
              <a:rPr lang="en-US" sz="2699" strike="noStrike" u="none">
                <a:solidFill>
                  <a:srgbClr val="FFFFFF"/>
                </a:solidFill>
                <a:latin typeface="HK Grotesk"/>
              </a:rPr>
              <a:t>Scalers fitted on train split, then transformed both train and test</a:t>
            </a:r>
          </a:p>
          <a:p>
            <a:pPr algn="l" marL="582928" indent="-291464" lvl="1">
              <a:lnSpc>
                <a:spcPts val="4454"/>
              </a:lnSpc>
              <a:spcBef>
                <a:spcPct val="0"/>
              </a:spcBef>
              <a:buFont typeface="Arial"/>
              <a:buChar char="•"/>
            </a:pPr>
            <a:r>
              <a:rPr lang="en-US" sz="2699" strike="noStrike" u="none">
                <a:solidFill>
                  <a:srgbClr val="FFFFFF"/>
                </a:solidFill>
                <a:latin typeface="HK Grotesk"/>
              </a:rPr>
              <a:t>All results checked with stratified k-fold Cross-Validation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999544" y="1907619"/>
            <a:ext cx="16696102" cy="1083945"/>
          </a:xfrm>
          <a:prstGeom prst="rect">
            <a:avLst/>
          </a:prstGeom>
        </p:spPr>
        <p:txBody>
          <a:bodyPr anchor="t" rtlCol="false" tIns="0" lIns="0" bIns="0" rIns="0">
            <a:spAutoFit/>
          </a:bodyPr>
          <a:lstStyle/>
          <a:p>
            <a:pPr>
              <a:lnSpc>
                <a:spcPts val="4454"/>
              </a:lnSpc>
            </a:pPr>
            <a:r>
              <a:rPr lang="en-US" sz="2699">
                <a:solidFill>
                  <a:srgbClr val="FFFFFF"/>
                </a:solidFill>
                <a:latin typeface="HK Grotesk"/>
              </a:rPr>
              <a:t>We checked a variety of different algorithms using AutoML</a:t>
            </a:r>
          </a:p>
          <a:p>
            <a:pPr>
              <a:lnSpc>
                <a:spcPts val="4454"/>
              </a:lnSpc>
            </a:pPr>
            <a:r>
              <a:rPr lang="en-US" sz="2699">
                <a:solidFill>
                  <a:srgbClr val="FFFFFF"/>
                </a:solidFill>
                <a:latin typeface="HK Grotesk"/>
              </a:rPr>
              <a:t>and chosen the most promising ones</a:t>
            </a:r>
          </a:p>
        </p:txBody>
      </p:sp>
      <p:sp>
        <p:nvSpPr>
          <p:cNvPr name="Freeform 3" id="3"/>
          <p:cNvSpPr/>
          <p:nvPr/>
        </p:nvSpPr>
        <p:spPr>
          <a:xfrm flipH="false" flipV="false" rot="-5400000">
            <a:off x="15101674" y="167205"/>
            <a:ext cx="2357221" cy="2830723"/>
          </a:xfrm>
          <a:custGeom>
            <a:avLst/>
            <a:gdLst/>
            <a:ahLst/>
            <a:cxnLst/>
            <a:rect r="r" b="b" t="t" l="l"/>
            <a:pathLst>
              <a:path h="2830723" w="2357221">
                <a:moveTo>
                  <a:pt x="0" y="0"/>
                </a:moveTo>
                <a:lnTo>
                  <a:pt x="2357221" y="0"/>
                </a:lnTo>
                <a:lnTo>
                  <a:pt x="2357221" y="2830723"/>
                </a:lnTo>
                <a:lnTo>
                  <a:pt x="0" y="2830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99544" y="819546"/>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MODELLING APPROACH</a:t>
            </a:r>
          </a:p>
        </p:txBody>
      </p:sp>
      <p:sp>
        <p:nvSpPr>
          <p:cNvPr name="TextBox 5" id="5"/>
          <p:cNvSpPr txBox="true"/>
          <p:nvPr/>
        </p:nvSpPr>
        <p:spPr>
          <a:xfrm rot="0">
            <a:off x="1065377" y="3855714"/>
            <a:ext cx="5161294" cy="2483204"/>
          </a:xfrm>
          <a:prstGeom prst="rect">
            <a:avLst/>
          </a:prstGeom>
        </p:spPr>
        <p:txBody>
          <a:bodyPr anchor="t" rtlCol="false" tIns="0" lIns="0" bIns="0" rIns="0">
            <a:spAutoFit/>
          </a:bodyPr>
          <a:lstStyle/>
          <a:p>
            <a:pPr algn="just">
              <a:lnSpc>
                <a:spcPts val="2238"/>
              </a:lnSpc>
            </a:pPr>
            <a:r>
              <a:rPr lang="en-US" sz="1722">
                <a:solidFill>
                  <a:srgbClr val="FFFFFF"/>
                </a:solidFill>
                <a:latin typeface="HK Grotesk Medium"/>
              </a:rPr>
              <a:t>A foundational model in predictive modeling, the Random Forest Classifier adopts a bagging (Bootstrap Aggregating) ensemble technique. It constructs multiple decision trees, training each on a subset of the dataset through bootstrapping, and subsequently aggregates their predictions. This methodology enhances robustness and interpretability, serving as an invaluable tool for establishing baseline predictive performance.</a:t>
            </a:r>
          </a:p>
        </p:txBody>
      </p:sp>
      <p:sp>
        <p:nvSpPr>
          <p:cNvPr name="TextBox 6" id="6"/>
          <p:cNvSpPr txBox="true"/>
          <p:nvPr/>
        </p:nvSpPr>
        <p:spPr>
          <a:xfrm rot="0">
            <a:off x="1757482" y="3274774"/>
            <a:ext cx="3728722" cy="794222"/>
          </a:xfrm>
          <a:prstGeom prst="rect">
            <a:avLst/>
          </a:prstGeom>
        </p:spPr>
        <p:txBody>
          <a:bodyPr anchor="t" rtlCol="false" tIns="0" lIns="0" bIns="0" rIns="0">
            <a:spAutoFit/>
          </a:bodyPr>
          <a:lstStyle/>
          <a:p>
            <a:pPr algn="ctr">
              <a:lnSpc>
                <a:spcPts val="3145"/>
              </a:lnSpc>
            </a:pPr>
            <a:r>
              <a:rPr lang="en-US" sz="2621">
                <a:solidFill>
                  <a:srgbClr val="DD5F6B"/>
                </a:solidFill>
                <a:latin typeface="HK Grotesk Bold"/>
              </a:rPr>
              <a:t>Random Forest Classifier</a:t>
            </a:r>
          </a:p>
          <a:p>
            <a:pPr algn="ctr">
              <a:lnSpc>
                <a:spcPts val="3145"/>
              </a:lnSpc>
              <a:spcBef>
                <a:spcPct val="0"/>
              </a:spcBef>
            </a:pPr>
          </a:p>
        </p:txBody>
      </p:sp>
      <p:sp>
        <p:nvSpPr>
          <p:cNvPr name="TextBox 7" id="7"/>
          <p:cNvSpPr txBox="true"/>
          <p:nvPr/>
        </p:nvSpPr>
        <p:spPr>
          <a:xfrm rot="0">
            <a:off x="6826745" y="3855714"/>
            <a:ext cx="5161294" cy="2971519"/>
          </a:xfrm>
          <a:prstGeom prst="rect">
            <a:avLst/>
          </a:prstGeom>
        </p:spPr>
        <p:txBody>
          <a:bodyPr anchor="t" rtlCol="false" tIns="0" lIns="0" bIns="0" rIns="0">
            <a:spAutoFit/>
          </a:bodyPr>
          <a:lstStyle/>
          <a:p>
            <a:pPr algn="just">
              <a:lnSpc>
                <a:spcPts val="1978"/>
              </a:lnSpc>
            </a:pPr>
            <a:r>
              <a:rPr lang="en-US" sz="1522">
                <a:solidFill>
                  <a:srgbClr val="FFFFFF"/>
                </a:solidFill>
                <a:latin typeface="HK Grotesk Medium"/>
              </a:rPr>
              <a:t>XGBoost, short for eXtreme Gradient Boosting, is a powerful and efficient gradient boosting algorithm designed for classification and regression tasks. It sequentially builds a series of decision trees, each correcting errors from the previous ones. XGBoost introduces regularization techniques and utilizes gradient information for optimal tree construction, making it highly robust and adaptable to different data distributions. Known for its state-of-the-art performance and minimal hyperparameter tuning requirements, XGBoost is a popular choice in machine learning competitions and real-world applications where accuracy and efficiency are paramount.</a:t>
            </a:r>
          </a:p>
        </p:txBody>
      </p:sp>
      <p:sp>
        <p:nvSpPr>
          <p:cNvPr name="TextBox 8" id="8"/>
          <p:cNvSpPr txBox="true"/>
          <p:nvPr/>
        </p:nvSpPr>
        <p:spPr>
          <a:xfrm rot="0">
            <a:off x="8019385" y="3274774"/>
            <a:ext cx="2776014"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XGBoost Classifier</a:t>
            </a:r>
          </a:p>
        </p:txBody>
      </p:sp>
      <p:sp>
        <p:nvSpPr>
          <p:cNvPr name="TextBox 9" id="9"/>
          <p:cNvSpPr txBox="true"/>
          <p:nvPr/>
        </p:nvSpPr>
        <p:spPr>
          <a:xfrm rot="0">
            <a:off x="12592664" y="3829087"/>
            <a:ext cx="5161294" cy="3311879"/>
          </a:xfrm>
          <a:prstGeom prst="rect">
            <a:avLst/>
          </a:prstGeom>
        </p:spPr>
        <p:txBody>
          <a:bodyPr anchor="t" rtlCol="false" tIns="0" lIns="0" bIns="0" rIns="0">
            <a:spAutoFit/>
          </a:bodyPr>
          <a:lstStyle/>
          <a:p>
            <a:pPr algn="just">
              <a:lnSpc>
                <a:spcPts val="2238"/>
              </a:lnSpc>
            </a:pPr>
            <a:r>
              <a:rPr lang="en-US" sz="1722">
                <a:solidFill>
                  <a:srgbClr val="FFFFFF"/>
                </a:solidFill>
                <a:latin typeface="HK Grotesk Medium"/>
              </a:rPr>
              <a:t>CatBoost, short for Categorical Boosting, is a high-performance gradient boosting framework tailored for classification tasks. Designed to handle categorical features seamlessly, CatBoost employs advanced strategies to accelerate model training without compromising accuracy. With its efficient handling of large datasets and built-in support for categorical variables, CatBoost stands out for its speed and effectiveness. The framework incorporates techniques to reduce memory usage and accelerate convergence, making it particularly well-suited for complex classification challenges.</a:t>
            </a:r>
          </a:p>
        </p:txBody>
      </p:sp>
      <p:sp>
        <p:nvSpPr>
          <p:cNvPr name="TextBox 10" id="10"/>
          <p:cNvSpPr txBox="true"/>
          <p:nvPr/>
        </p:nvSpPr>
        <p:spPr>
          <a:xfrm rot="0">
            <a:off x="13746403" y="3274774"/>
            <a:ext cx="2856787"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CatBoost Classifier</a:t>
            </a:r>
          </a:p>
        </p:txBody>
      </p:sp>
      <p:sp>
        <p:nvSpPr>
          <p:cNvPr name="TextBox 11" id="11"/>
          <p:cNvSpPr txBox="true"/>
          <p:nvPr/>
        </p:nvSpPr>
        <p:spPr>
          <a:xfrm rot="0">
            <a:off x="6826745" y="7448980"/>
            <a:ext cx="5161294" cy="2206979"/>
          </a:xfrm>
          <a:prstGeom prst="rect">
            <a:avLst/>
          </a:prstGeom>
        </p:spPr>
        <p:txBody>
          <a:bodyPr anchor="t" rtlCol="false" tIns="0" lIns="0" bIns="0" rIns="0">
            <a:spAutoFit/>
          </a:bodyPr>
          <a:lstStyle/>
          <a:p>
            <a:pPr algn="just">
              <a:lnSpc>
                <a:spcPts val="2238"/>
              </a:lnSpc>
            </a:pPr>
            <a:r>
              <a:rPr lang="en-US" sz="1722">
                <a:solidFill>
                  <a:srgbClr val="FFFFFF"/>
                </a:solidFill>
                <a:latin typeface="HK Grotesk Medium"/>
              </a:rPr>
              <a:t>As an advanced ensemble technique, stacking combines predictions from diverse models through a meta-model. By strategically incorporating the outputs of multiple base models, stacking enhances predictive performance beyond the capabilities of individual models. This approach mitigates biases and anomalies, contributing to improved accuracy and reliability in classification scenarios.</a:t>
            </a:r>
          </a:p>
        </p:txBody>
      </p:sp>
      <p:sp>
        <p:nvSpPr>
          <p:cNvPr name="TextBox 12" id="12"/>
          <p:cNvSpPr txBox="true"/>
          <p:nvPr/>
        </p:nvSpPr>
        <p:spPr>
          <a:xfrm rot="0">
            <a:off x="8534478" y="7002021"/>
            <a:ext cx="1270377"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Stacking</a:t>
            </a:r>
          </a:p>
        </p:txBody>
      </p:sp>
      <p:sp>
        <p:nvSpPr>
          <p:cNvPr name="TextBox 13" id="13"/>
          <p:cNvSpPr txBox="true"/>
          <p:nvPr/>
        </p:nvSpPr>
        <p:spPr>
          <a:xfrm rot="0">
            <a:off x="12592664" y="7978488"/>
            <a:ext cx="5161294" cy="1378304"/>
          </a:xfrm>
          <a:prstGeom prst="rect">
            <a:avLst/>
          </a:prstGeom>
        </p:spPr>
        <p:txBody>
          <a:bodyPr anchor="t" rtlCol="false" tIns="0" lIns="0" bIns="0" rIns="0">
            <a:spAutoFit/>
          </a:bodyPr>
          <a:lstStyle/>
          <a:p>
            <a:pPr algn="just">
              <a:lnSpc>
                <a:spcPts val="2238"/>
              </a:lnSpc>
            </a:pPr>
            <a:r>
              <a:rPr lang="en-US" sz="1722">
                <a:solidFill>
                  <a:srgbClr val="FFFFFF"/>
                </a:solidFill>
                <a:latin typeface="HK Grotesk Medium"/>
              </a:rPr>
              <a:t>The voting ensemble method aggregates predictions from multiple models through a majority decision. This approach is pivotal in alleviating individual model biases and anomalies, fostering a more robust and accurate final prediction in classification tasks.</a:t>
            </a:r>
          </a:p>
        </p:txBody>
      </p:sp>
      <p:sp>
        <p:nvSpPr>
          <p:cNvPr name="TextBox 14" id="14"/>
          <p:cNvSpPr txBox="true"/>
          <p:nvPr/>
        </p:nvSpPr>
        <p:spPr>
          <a:xfrm rot="0">
            <a:off x="14688411" y="7541608"/>
            <a:ext cx="969799"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Voting</a:t>
            </a:r>
          </a:p>
        </p:txBody>
      </p:sp>
      <p:sp>
        <p:nvSpPr>
          <p:cNvPr name="TextBox 15" id="15"/>
          <p:cNvSpPr txBox="true"/>
          <p:nvPr/>
        </p:nvSpPr>
        <p:spPr>
          <a:xfrm rot="0">
            <a:off x="970389" y="7635075"/>
            <a:ext cx="5161294" cy="2228569"/>
          </a:xfrm>
          <a:prstGeom prst="rect">
            <a:avLst/>
          </a:prstGeom>
        </p:spPr>
        <p:txBody>
          <a:bodyPr anchor="t" rtlCol="false" tIns="0" lIns="0" bIns="0" rIns="0">
            <a:spAutoFit/>
          </a:bodyPr>
          <a:lstStyle/>
          <a:p>
            <a:pPr algn="just">
              <a:lnSpc>
                <a:spcPts val="1978"/>
              </a:lnSpc>
            </a:pPr>
            <a:r>
              <a:rPr lang="en-US" sz="1522">
                <a:solidFill>
                  <a:srgbClr val="FFFFFF"/>
                </a:solidFill>
                <a:latin typeface="HK Grotesk Medium"/>
              </a:rPr>
              <a:t>An ensemble learning method that belongs to the family of decision tree-based models. Similar to Random Forests, Extra Trees builds multiple decision trees during training but with a key distinction — it introduces an additional layer of randomness in the tree-building process. Rather than selecting the optimal split at each node, Extra Trees randomly chooses splits, leading to a higher level of diversity among the individual trees. This technique often results in improved generalization performance and robustness.</a:t>
            </a:r>
          </a:p>
        </p:txBody>
      </p:sp>
      <p:sp>
        <p:nvSpPr>
          <p:cNvPr name="TextBox 16" id="16"/>
          <p:cNvSpPr txBox="true"/>
          <p:nvPr/>
        </p:nvSpPr>
        <p:spPr>
          <a:xfrm rot="0">
            <a:off x="2004998" y="7017733"/>
            <a:ext cx="3160337"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Extra Trees Classifier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5405038" y="402020"/>
            <a:ext cx="2312152" cy="2482234"/>
          </a:xfrm>
          <a:custGeom>
            <a:avLst/>
            <a:gdLst/>
            <a:ahLst/>
            <a:cxnLst/>
            <a:rect r="r" b="b" t="t" l="l"/>
            <a:pathLst>
              <a:path h="2482234" w="2312152">
                <a:moveTo>
                  <a:pt x="0" y="0"/>
                </a:moveTo>
                <a:lnTo>
                  <a:pt x="2312152" y="0"/>
                </a:lnTo>
                <a:lnTo>
                  <a:pt x="2312152" y="2482234"/>
                </a:lnTo>
                <a:lnTo>
                  <a:pt x="0" y="2482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91730" y="653116"/>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MODELLING RESULTS</a:t>
            </a:r>
          </a:p>
        </p:txBody>
      </p:sp>
      <p:sp>
        <p:nvSpPr>
          <p:cNvPr name="TextBox 4" id="4"/>
          <p:cNvSpPr txBox="true"/>
          <p:nvPr/>
        </p:nvSpPr>
        <p:spPr>
          <a:xfrm rot="0">
            <a:off x="7277129" y="3872164"/>
            <a:ext cx="4938363" cy="3035654"/>
          </a:xfrm>
          <a:prstGeom prst="rect">
            <a:avLst/>
          </a:prstGeom>
        </p:spPr>
        <p:txBody>
          <a:bodyPr anchor="t" rtlCol="false" tIns="0" lIns="0" bIns="0" rIns="0">
            <a:spAutoFit/>
          </a:bodyPr>
          <a:lstStyle/>
          <a:p>
            <a:pPr marL="371809" indent="-185904" lvl="1">
              <a:lnSpc>
                <a:spcPts val="2238"/>
              </a:lnSpc>
              <a:buFont typeface="Arial"/>
              <a:buChar char="•"/>
            </a:pPr>
            <a:r>
              <a:rPr lang="en-US" sz="1722">
                <a:solidFill>
                  <a:srgbClr val="FFFFFF"/>
                </a:solidFill>
                <a:latin typeface="HK Grotesk Medium"/>
              </a:rPr>
              <a:t>Hyperparameters</a:t>
            </a:r>
          </a:p>
          <a:p>
            <a:pPr marL="743618" indent="-247873" lvl="2">
              <a:lnSpc>
                <a:spcPts val="2238"/>
              </a:lnSpc>
              <a:buFont typeface="Arial"/>
              <a:buChar char="⚬"/>
            </a:pPr>
            <a:r>
              <a:rPr lang="en-US" sz="1722">
                <a:solidFill>
                  <a:srgbClr val="FFFFFF"/>
                </a:solidFill>
                <a:latin typeface="HK Grotesk Medium"/>
              </a:rPr>
              <a:t>'subsample': 0.7,</a:t>
            </a:r>
          </a:p>
          <a:p>
            <a:pPr marL="743618" indent="-247873" lvl="2">
              <a:lnSpc>
                <a:spcPts val="2238"/>
              </a:lnSpc>
              <a:buFont typeface="Arial"/>
              <a:buChar char="⚬"/>
            </a:pPr>
            <a:r>
              <a:rPr lang="en-US" sz="1722">
                <a:solidFill>
                  <a:srgbClr val="FFFFFF"/>
                </a:solidFill>
                <a:latin typeface="HK Grotesk Medium"/>
              </a:rPr>
              <a:t>'n_estimators': 300,</a:t>
            </a:r>
          </a:p>
          <a:p>
            <a:pPr marL="743618" indent="-247873" lvl="2">
              <a:lnSpc>
                <a:spcPts val="2238"/>
              </a:lnSpc>
              <a:buFont typeface="Arial"/>
              <a:buChar char="⚬"/>
            </a:pPr>
            <a:r>
              <a:rPr lang="en-US" sz="1722">
                <a:solidFill>
                  <a:srgbClr val="FFFFFF"/>
                </a:solidFill>
                <a:latin typeface="HK Grotesk Medium"/>
              </a:rPr>
              <a:t>'max_depth': 9,</a:t>
            </a:r>
          </a:p>
          <a:p>
            <a:pPr marL="743618" indent="-247873" lvl="2">
              <a:lnSpc>
                <a:spcPts val="2238"/>
              </a:lnSpc>
              <a:buFont typeface="Arial"/>
              <a:buChar char="⚬"/>
            </a:pPr>
            <a:r>
              <a:rPr lang="en-US" sz="1722">
                <a:solidFill>
                  <a:srgbClr val="FFFFFF"/>
                </a:solidFill>
                <a:latin typeface="HK Grotesk Medium"/>
              </a:rPr>
              <a:t>'learning_rate': 0.07,</a:t>
            </a:r>
          </a:p>
          <a:p>
            <a:pPr marL="743618" indent="-247873" lvl="2">
              <a:lnSpc>
                <a:spcPts val="2238"/>
              </a:lnSpc>
              <a:buFont typeface="Arial"/>
              <a:buChar char="⚬"/>
            </a:pPr>
            <a:r>
              <a:rPr lang="en-US" sz="1722">
                <a:solidFill>
                  <a:srgbClr val="FFFFFF"/>
                </a:solidFill>
                <a:latin typeface="HK Grotesk Medium"/>
              </a:rPr>
              <a:t>'colsample_bytree': 0.4,</a:t>
            </a:r>
          </a:p>
          <a:p>
            <a:pPr marL="743618" indent="-247873" lvl="2">
              <a:lnSpc>
                <a:spcPts val="2238"/>
              </a:lnSpc>
              <a:buFont typeface="Arial"/>
              <a:buChar char="⚬"/>
            </a:pPr>
            <a:r>
              <a:rPr lang="en-US" sz="1722">
                <a:solidFill>
                  <a:srgbClr val="FFFFFF"/>
                </a:solidFill>
                <a:latin typeface="HK Grotesk Medium"/>
              </a:rPr>
              <a:t>colsample_bylevel = 0.4</a:t>
            </a:r>
          </a:p>
          <a:p>
            <a:pPr marL="371809" indent="-185904" lvl="1">
              <a:lnSpc>
                <a:spcPts val="2238"/>
              </a:lnSpc>
              <a:buFont typeface="Arial"/>
              <a:buChar char="•"/>
            </a:pPr>
            <a:r>
              <a:rPr lang="en-US" sz="1722">
                <a:solidFill>
                  <a:srgbClr val="FFFFFF"/>
                </a:solidFill>
                <a:latin typeface="HK Grotesk Medium"/>
              </a:rPr>
              <a:t>Results</a:t>
            </a:r>
          </a:p>
          <a:p>
            <a:pPr marL="743618" indent="-247873" lvl="2">
              <a:lnSpc>
                <a:spcPts val="2238"/>
              </a:lnSpc>
              <a:buFont typeface="Arial"/>
              <a:buChar char="⚬"/>
            </a:pPr>
            <a:r>
              <a:rPr lang="en-US" sz="1722">
                <a:solidFill>
                  <a:srgbClr val="FFFFFF"/>
                </a:solidFill>
                <a:latin typeface="HK Grotesk Medium"/>
              </a:rPr>
              <a:t>AUC PR: 0.85</a:t>
            </a:r>
          </a:p>
          <a:p>
            <a:pPr marL="743618" indent="-247873" lvl="2">
              <a:lnSpc>
                <a:spcPts val="2238"/>
              </a:lnSpc>
              <a:buFont typeface="Arial"/>
              <a:buChar char="⚬"/>
            </a:pPr>
            <a:r>
              <a:rPr lang="en-US" sz="1722">
                <a:solidFill>
                  <a:srgbClr val="FFFFFF"/>
                </a:solidFill>
                <a:latin typeface="HK Grotesk Medium"/>
              </a:rPr>
              <a:t>Balanced Accuracy: 0.83</a:t>
            </a:r>
          </a:p>
          <a:p>
            <a:pPr algn="l" marL="743618" indent="-247873" lvl="2">
              <a:lnSpc>
                <a:spcPts val="2238"/>
              </a:lnSpc>
              <a:buFont typeface="Arial"/>
              <a:buChar char="⚬"/>
            </a:pPr>
            <a:r>
              <a:rPr lang="en-US" sz="1722">
                <a:solidFill>
                  <a:srgbClr val="FFFFFF"/>
                </a:solidFill>
                <a:latin typeface="HK Grotesk Medium"/>
              </a:rPr>
              <a:t>Gini: 0.83</a:t>
            </a:r>
          </a:p>
        </p:txBody>
      </p:sp>
      <p:sp>
        <p:nvSpPr>
          <p:cNvPr name="TextBox 5" id="5"/>
          <p:cNvSpPr txBox="true"/>
          <p:nvPr/>
        </p:nvSpPr>
        <p:spPr>
          <a:xfrm rot="0">
            <a:off x="1721865" y="7063525"/>
            <a:ext cx="1696015"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Extra Trees</a:t>
            </a:r>
          </a:p>
        </p:txBody>
      </p:sp>
      <p:sp>
        <p:nvSpPr>
          <p:cNvPr name="TextBox 6" id="6"/>
          <p:cNvSpPr txBox="true"/>
          <p:nvPr/>
        </p:nvSpPr>
        <p:spPr>
          <a:xfrm rot="0">
            <a:off x="7970361" y="3279791"/>
            <a:ext cx="1311618"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XGBoost</a:t>
            </a:r>
          </a:p>
        </p:txBody>
      </p:sp>
      <p:sp>
        <p:nvSpPr>
          <p:cNvPr name="TextBox 7" id="7"/>
          <p:cNvSpPr txBox="true"/>
          <p:nvPr/>
        </p:nvSpPr>
        <p:spPr>
          <a:xfrm rot="0">
            <a:off x="14245207" y="3279791"/>
            <a:ext cx="1451868"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CatBoost </a:t>
            </a:r>
          </a:p>
        </p:txBody>
      </p:sp>
      <p:sp>
        <p:nvSpPr>
          <p:cNvPr name="TextBox 8" id="8"/>
          <p:cNvSpPr txBox="true"/>
          <p:nvPr/>
        </p:nvSpPr>
        <p:spPr>
          <a:xfrm rot="0">
            <a:off x="8185933" y="7243093"/>
            <a:ext cx="1270496"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Stacking</a:t>
            </a:r>
          </a:p>
        </p:txBody>
      </p:sp>
      <p:sp>
        <p:nvSpPr>
          <p:cNvPr name="TextBox 9" id="9"/>
          <p:cNvSpPr txBox="true"/>
          <p:nvPr/>
        </p:nvSpPr>
        <p:spPr>
          <a:xfrm rot="0">
            <a:off x="14192187" y="7063525"/>
            <a:ext cx="969903"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Voting</a:t>
            </a:r>
          </a:p>
        </p:txBody>
      </p:sp>
      <p:sp>
        <p:nvSpPr>
          <p:cNvPr name="TextBox 10" id="10"/>
          <p:cNvSpPr txBox="true"/>
          <p:nvPr/>
        </p:nvSpPr>
        <p:spPr>
          <a:xfrm rot="0">
            <a:off x="1721865" y="3245321"/>
            <a:ext cx="2344356"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Random Forest</a:t>
            </a:r>
            <a:r>
              <a:rPr lang="en-US" sz="2621">
                <a:solidFill>
                  <a:srgbClr val="DD5F6B"/>
                </a:solidFill>
                <a:latin typeface="HK Grotesk Bold"/>
              </a:rPr>
              <a:t> </a:t>
            </a:r>
          </a:p>
        </p:txBody>
      </p:sp>
      <p:sp>
        <p:nvSpPr>
          <p:cNvPr name="TextBox 11" id="11"/>
          <p:cNvSpPr txBox="true"/>
          <p:nvPr/>
        </p:nvSpPr>
        <p:spPr>
          <a:xfrm rot="0">
            <a:off x="862574" y="1741189"/>
            <a:ext cx="16696102" cy="1083945"/>
          </a:xfrm>
          <a:prstGeom prst="rect">
            <a:avLst/>
          </a:prstGeom>
        </p:spPr>
        <p:txBody>
          <a:bodyPr anchor="t" rtlCol="false" tIns="0" lIns="0" bIns="0" rIns="0">
            <a:spAutoFit/>
          </a:bodyPr>
          <a:lstStyle/>
          <a:p>
            <a:pPr>
              <a:lnSpc>
                <a:spcPts val="4454"/>
              </a:lnSpc>
            </a:pPr>
            <a:r>
              <a:rPr lang="en-US" sz="2699">
                <a:solidFill>
                  <a:srgbClr val="FFFFFF"/>
                </a:solidFill>
                <a:latin typeface="HK Grotesk Medium"/>
              </a:rPr>
              <a:t>For each model, we searched for the best hyperparameters (Random Search) </a:t>
            </a:r>
          </a:p>
          <a:p>
            <a:pPr>
              <a:lnSpc>
                <a:spcPts val="4454"/>
              </a:lnSpc>
            </a:pPr>
            <a:r>
              <a:rPr lang="en-US" sz="2699">
                <a:solidFill>
                  <a:srgbClr val="FFFFFF"/>
                </a:solidFill>
                <a:latin typeface="HK Grotesk Medium"/>
              </a:rPr>
              <a:t>and used Forward Selection algorithm with Random Forest to get the final features</a:t>
            </a:r>
          </a:p>
        </p:txBody>
      </p:sp>
      <p:sp>
        <p:nvSpPr>
          <p:cNvPr name="TextBox 12" id="12"/>
          <p:cNvSpPr txBox="true"/>
          <p:nvPr/>
        </p:nvSpPr>
        <p:spPr>
          <a:xfrm rot="0">
            <a:off x="13226136" y="3746931"/>
            <a:ext cx="4491054" cy="2759429"/>
          </a:xfrm>
          <a:prstGeom prst="rect">
            <a:avLst/>
          </a:prstGeom>
        </p:spPr>
        <p:txBody>
          <a:bodyPr anchor="t" rtlCol="false" tIns="0" lIns="0" bIns="0" rIns="0">
            <a:spAutoFit/>
          </a:bodyPr>
          <a:lstStyle/>
          <a:p>
            <a:pPr algn="just" marL="371809" indent="-185904" lvl="1">
              <a:lnSpc>
                <a:spcPts val="2238"/>
              </a:lnSpc>
              <a:buFont typeface="Arial"/>
              <a:buChar char="•"/>
            </a:pPr>
            <a:r>
              <a:rPr lang="en-US" sz="1722">
                <a:solidFill>
                  <a:srgbClr val="FFFFFF"/>
                </a:solidFill>
                <a:latin typeface="HK Grotesk Medium"/>
              </a:rPr>
              <a:t>Hyperparameters</a:t>
            </a:r>
          </a:p>
          <a:p>
            <a:pPr algn="just" marL="743618" indent="-247873" lvl="2">
              <a:lnSpc>
                <a:spcPts val="2238"/>
              </a:lnSpc>
              <a:buFont typeface="Arial"/>
              <a:buChar char="⚬"/>
            </a:pPr>
            <a:r>
              <a:rPr lang="en-US" sz="1722">
                <a:solidFill>
                  <a:srgbClr val="FFFFFF"/>
                </a:solidFill>
                <a:latin typeface="HK Grotesk Medium"/>
              </a:rPr>
              <a:t>{'subsample': 0.7,</a:t>
            </a:r>
          </a:p>
          <a:p>
            <a:pPr algn="just" marL="743618" indent="-247873" lvl="2">
              <a:lnSpc>
                <a:spcPts val="2238"/>
              </a:lnSpc>
              <a:buFont typeface="Arial"/>
              <a:buChar char="⚬"/>
            </a:pPr>
            <a:r>
              <a:rPr lang="en-US" sz="1722">
                <a:solidFill>
                  <a:srgbClr val="FFFFFF"/>
                </a:solidFill>
                <a:latin typeface="HK Grotesk Medium"/>
              </a:rPr>
              <a:t>'learning_rate': 0.09,  </a:t>
            </a:r>
          </a:p>
          <a:p>
            <a:pPr algn="just" marL="743618" indent="-247873" lvl="2">
              <a:lnSpc>
                <a:spcPts val="2238"/>
              </a:lnSpc>
              <a:buFont typeface="Arial"/>
              <a:buChar char="⚬"/>
            </a:pPr>
            <a:r>
              <a:rPr lang="en-US" sz="1722">
                <a:solidFill>
                  <a:srgbClr val="FFFFFF"/>
                </a:solidFill>
                <a:latin typeface="HK Grotesk Medium"/>
              </a:rPr>
              <a:t>'iterations': 450,  </a:t>
            </a:r>
          </a:p>
          <a:p>
            <a:pPr algn="just" marL="743618" indent="-247873" lvl="2">
              <a:lnSpc>
                <a:spcPts val="2238"/>
              </a:lnSpc>
              <a:buFont typeface="Arial"/>
              <a:buChar char="⚬"/>
            </a:pPr>
            <a:r>
              <a:rPr lang="en-US" sz="1722">
                <a:solidFill>
                  <a:srgbClr val="FFFFFF"/>
                </a:solidFill>
                <a:latin typeface="HK Grotesk Medium"/>
              </a:rPr>
              <a:t>'depth': 6,  </a:t>
            </a:r>
          </a:p>
          <a:p>
            <a:pPr algn="just" marL="743618" indent="-247873" lvl="2">
              <a:lnSpc>
                <a:spcPts val="2238"/>
              </a:lnSpc>
              <a:buFont typeface="Arial"/>
              <a:buChar char="⚬"/>
            </a:pPr>
            <a:r>
              <a:rPr lang="en-US" sz="1722">
                <a:solidFill>
                  <a:srgbClr val="FFFFFF"/>
                </a:solidFill>
                <a:latin typeface="HK Grotesk Medium"/>
              </a:rPr>
              <a:t>'colsample_bylevel': 0.8,</a:t>
            </a:r>
          </a:p>
          <a:p>
            <a:pPr marL="371809" indent="-185904" lvl="1">
              <a:lnSpc>
                <a:spcPts val="2238"/>
              </a:lnSpc>
              <a:buFont typeface="Arial"/>
              <a:buChar char="•"/>
            </a:pPr>
            <a:r>
              <a:rPr lang="en-US" sz="1722">
                <a:solidFill>
                  <a:srgbClr val="FFFFFF"/>
                </a:solidFill>
                <a:latin typeface="HK Grotesk Medium"/>
              </a:rPr>
              <a:t>Results</a:t>
            </a:r>
          </a:p>
          <a:p>
            <a:pPr marL="743618" indent="-247873" lvl="2">
              <a:lnSpc>
                <a:spcPts val="2238"/>
              </a:lnSpc>
              <a:buFont typeface="Arial"/>
              <a:buChar char="⚬"/>
            </a:pPr>
            <a:r>
              <a:rPr lang="en-US" sz="1722">
                <a:solidFill>
                  <a:srgbClr val="FFFFFF"/>
                </a:solidFill>
                <a:latin typeface="HK Grotesk Medium"/>
              </a:rPr>
              <a:t>AUC PR: 0.83</a:t>
            </a:r>
          </a:p>
          <a:p>
            <a:pPr marL="743618" indent="-247873" lvl="2">
              <a:lnSpc>
                <a:spcPts val="2238"/>
              </a:lnSpc>
              <a:buFont typeface="Arial"/>
              <a:buChar char="⚬"/>
            </a:pPr>
            <a:r>
              <a:rPr lang="en-US" sz="1722">
                <a:solidFill>
                  <a:srgbClr val="FFFFFF"/>
                </a:solidFill>
                <a:latin typeface="HK Grotesk Medium"/>
              </a:rPr>
              <a:t>Balanced Accuracy: 0.79</a:t>
            </a:r>
          </a:p>
          <a:p>
            <a:pPr algn="l" marL="743618" indent="-247873" lvl="2">
              <a:lnSpc>
                <a:spcPts val="2238"/>
              </a:lnSpc>
              <a:buFont typeface="Arial"/>
              <a:buChar char="⚬"/>
            </a:pPr>
            <a:r>
              <a:rPr lang="en-US" sz="1722">
                <a:solidFill>
                  <a:srgbClr val="FFFFFF"/>
                </a:solidFill>
                <a:latin typeface="HK Grotesk Medium"/>
              </a:rPr>
              <a:t>Gini: 0.79</a:t>
            </a:r>
          </a:p>
        </p:txBody>
      </p:sp>
      <p:sp>
        <p:nvSpPr>
          <p:cNvPr name="TextBox 13" id="13"/>
          <p:cNvSpPr txBox="true"/>
          <p:nvPr/>
        </p:nvSpPr>
        <p:spPr>
          <a:xfrm rot="0">
            <a:off x="1381392" y="3746931"/>
            <a:ext cx="4885092" cy="2759429"/>
          </a:xfrm>
          <a:prstGeom prst="rect">
            <a:avLst/>
          </a:prstGeom>
        </p:spPr>
        <p:txBody>
          <a:bodyPr anchor="t" rtlCol="false" tIns="0" lIns="0" bIns="0" rIns="0">
            <a:spAutoFit/>
          </a:bodyPr>
          <a:lstStyle/>
          <a:p>
            <a:pPr marL="371809" indent="-185904" lvl="1">
              <a:lnSpc>
                <a:spcPts val="2238"/>
              </a:lnSpc>
              <a:buFont typeface="Arial"/>
              <a:buChar char="•"/>
            </a:pPr>
            <a:r>
              <a:rPr lang="en-US" sz="1722">
                <a:solidFill>
                  <a:srgbClr val="FFFFFF"/>
                </a:solidFill>
                <a:latin typeface="HK Grotesk Medium"/>
              </a:rPr>
              <a:t>Hyperparameters</a:t>
            </a:r>
          </a:p>
          <a:p>
            <a:pPr marL="743618" indent="-247873" lvl="2">
              <a:lnSpc>
                <a:spcPts val="2238"/>
              </a:lnSpc>
              <a:buFont typeface="Arial"/>
              <a:buChar char="⚬"/>
            </a:pPr>
            <a:r>
              <a:rPr lang="en-US" sz="1722">
                <a:solidFill>
                  <a:srgbClr val="FFFFFF"/>
                </a:solidFill>
                <a:latin typeface="HK Grotesk Medium"/>
              </a:rPr>
              <a:t>'n_estimators': 100, </a:t>
            </a:r>
          </a:p>
          <a:p>
            <a:pPr marL="743618" indent="-247873" lvl="2">
              <a:lnSpc>
                <a:spcPts val="2238"/>
              </a:lnSpc>
              <a:buFont typeface="Arial"/>
              <a:buChar char="⚬"/>
            </a:pPr>
            <a:r>
              <a:rPr lang="en-US" sz="1722">
                <a:solidFill>
                  <a:srgbClr val="FFFFFF"/>
                </a:solidFill>
                <a:latin typeface="HK Grotesk Medium"/>
              </a:rPr>
              <a:t>'min_samples_split': 7, </a:t>
            </a:r>
          </a:p>
          <a:p>
            <a:pPr marL="743618" indent="-247873" lvl="2">
              <a:lnSpc>
                <a:spcPts val="2238"/>
              </a:lnSpc>
              <a:buFont typeface="Arial"/>
              <a:buChar char="⚬"/>
            </a:pPr>
            <a:r>
              <a:rPr lang="en-US" sz="1722">
                <a:solidFill>
                  <a:srgbClr val="FFFFFF"/>
                </a:solidFill>
                <a:latin typeface="HK Grotesk Medium"/>
              </a:rPr>
              <a:t>'min_samples_leaf': 4, </a:t>
            </a:r>
          </a:p>
          <a:p>
            <a:pPr marL="743618" indent="-247873" lvl="2">
              <a:lnSpc>
                <a:spcPts val="2238"/>
              </a:lnSpc>
              <a:buFont typeface="Arial"/>
              <a:buChar char="⚬"/>
            </a:pPr>
            <a:r>
              <a:rPr lang="en-US" sz="1722">
                <a:solidFill>
                  <a:srgbClr val="FFFFFF"/>
                </a:solidFill>
                <a:latin typeface="HK Grotesk Medium"/>
              </a:rPr>
              <a:t>'max_features': 'sqrt',</a:t>
            </a:r>
          </a:p>
          <a:p>
            <a:pPr marL="743618" indent="-247873" lvl="2">
              <a:lnSpc>
                <a:spcPts val="2238"/>
              </a:lnSpc>
              <a:buFont typeface="Arial"/>
              <a:buChar char="⚬"/>
            </a:pPr>
            <a:r>
              <a:rPr lang="en-US" sz="1722">
                <a:solidFill>
                  <a:srgbClr val="FFFFFF"/>
                </a:solidFill>
                <a:latin typeface="HK Grotesk Medium"/>
              </a:rPr>
              <a:t>'max_depth': 8</a:t>
            </a:r>
          </a:p>
          <a:p>
            <a:pPr marL="371809" indent="-185904" lvl="1">
              <a:lnSpc>
                <a:spcPts val="2238"/>
              </a:lnSpc>
              <a:buFont typeface="Arial"/>
              <a:buChar char="•"/>
            </a:pPr>
            <a:r>
              <a:rPr lang="en-US" sz="1722">
                <a:solidFill>
                  <a:srgbClr val="FFFFFF"/>
                </a:solidFill>
                <a:latin typeface="HK Grotesk Medium"/>
              </a:rPr>
              <a:t>Results</a:t>
            </a:r>
          </a:p>
          <a:p>
            <a:pPr marL="743618" indent="-247873" lvl="2">
              <a:lnSpc>
                <a:spcPts val="2238"/>
              </a:lnSpc>
              <a:buFont typeface="Arial"/>
              <a:buChar char="⚬"/>
            </a:pPr>
            <a:r>
              <a:rPr lang="en-US" sz="1722">
                <a:solidFill>
                  <a:srgbClr val="FFFFFF"/>
                </a:solidFill>
                <a:latin typeface="HK Grotesk Medium"/>
              </a:rPr>
              <a:t>AUC PR: 0.76</a:t>
            </a:r>
          </a:p>
          <a:p>
            <a:pPr marL="743618" indent="-247873" lvl="2">
              <a:lnSpc>
                <a:spcPts val="2238"/>
              </a:lnSpc>
              <a:buFont typeface="Arial"/>
              <a:buChar char="⚬"/>
            </a:pPr>
            <a:r>
              <a:rPr lang="en-US" sz="1722">
                <a:solidFill>
                  <a:srgbClr val="FFFFFF"/>
                </a:solidFill>
                <a:latin typeface="HK Grotesk Medium"/>
              </a:rPr>
              <a:t>Balanced Accuracy</a:t>
            </a:r>
            <a:r>
              <a:rPr lang="en-US" sz="1722">
                <a:solidFill>
                  <a:srgbClr val="FFFFFF"/>
                </a:solidFill>
                <a:latin typeface="HK Grotesk Medium"/>
              </a:rPr>
              <a:t>:  0.71</a:t>
            </a:r>
          </a:p>
          <a:p>
            <a:pPr algn="l" marL="743618" indent="-247873" lvl="2">
              <a:lnSpc>
                <a:spcPts val="2238"/>
              </a:lnSpc>
              <a:buFont typeface="Arial"/>
              <a:buChar char="⚬"/>
            </a:pPr>
            <a:r>
              <a:rPr lang="en-US" sz="1722">
                <a:solidFill>
                  <a:srgbClr val="FFFFFF"/>
                </a:solidFill>
                <a:latin typeface="HK Grotesk Medium"/>
              </a:rPr>
              <a:t>Gini</a:t>
            </a:r>
            <a:r>
              <a:rPr lang="en-US" sz="1722">
                <a:solidFill>
                  <a:srgbClr val="FFFFFF"/>
                </a:solidFill>
                <a:latin typeface="HK Grotesk Medium"/>
              </a:rPr>
              <a:t>:   0.73</a:t>
            </a:r>
          </a:p>
        </p:txBody>
      </p:sp>
      <p:sp>
        <p:nvSpPr>
          <p:cNvPr name="TextBox 14" id="14"/>
          <p:cNvSpPr txBox="true"/>
          <p:nvPr/>
        </p:nvSpPr>
        <p:spPr>
          <a:xfrm rot="0">
            <a:off x="7447365" y="7835466"/>
            <a:ext cx="4938363" cy="1930754"/>
          </a:xfrm>
          <a:prstGeom prst="rect">
            <a:avLst/>
          </a:prstGeom>
        </p:spPr>
        <p:txBody>
          <a:bodyPr anchor="t" rtlCol="false" tIns="0" lIns="0" bIns="0" rIns="0">
            <a:spAutoFit/>
          </a:bodyPr>
          <a:lstStyle/>
          <a:p>
            <a:pPr marL="371809" indent="-185904" lvl="1">
              <a:lnSpc>
                <a:spcPts val="2238"/>
              </a:lnSpc>
              <a:buFont typeface="Arial"/>
              <a:buChar char="•"/>
            </a:pPr>
            <a:r>
              <a:rPr lang="en-US" sz="1722">
                <a:solidFill>
                  <a:srgbClr val="FFFFFF"/>
                </a:solidFill>
                <a:latin typeface="HK Grotesk Medium"/>
              </a:rPr>
              <a:t>Hyperparameters</a:t>
            </a:r>
          </a:p>
          <a:p>
            <a:pPr marL="743618" indent="-247873" lvl="2">
              <a:lnSpc>
                <a:spcPts val="2238"/>
              </a:lnSpc>
              <a:buFont typeface="Arial"/>
              <a:buChar char="⚬"/>
            </a:pPr>
            <a:r>
              <a:rPr lang="en-US" sz="1722">
                <a:solidFill>
                  <a:srgbClr val="FFFFFF"/>
                </a:solidFill>
                <a:latin typeface="HK Grotesk Medium"/>
              </a:rPr>
              <a:t>'penalty': 'l2', </a:t>
            </a:r>
          </a:p>
          <a:p>
            <a:pPr marL="743618" indent="-247873" lvl="2">
              <a:lnSpc>
                <a:spcPts val="2238"/>
              </a:lnSpc>
              <a:buFont typeface="Arial"/>
              <a:buChar char="⚬"/>
            </a:pPr>
            <a:r>
              <a:rPr lang="en-US" sz="1722">
                <a:solidFill>
                  <a:srgbClr val="FFFFFF"/>
                </a:solidFill>
                <a:latin typeface="HK Grotesk Medium"/>
              </a:rPr>
              <a:t>'C'</a:t>
            </a:r>
            <a:r>
              <a:rPr lang="en-US" sz="1722">
                <a:solidFill>
                  <a:srgbClr val="FFFFFF"/>
                </a:solidFill>
                <a:latin typeface="HK Grotesk Medium"/>
              </a:rPr>
              <a:t>: 10,  </a:t>
            </a:r>
          </a:p>
          <a:p>
            <a:pPr marL="371809" indent="-185904" lvl="1">
              <a:lnSpc>
                <a:spcPts val="2238"/>
              </a:lnSpc>
              <a:buFont typeface="Arial"/>
              <a:buChar char="•"/>
            </a:pPr>
            <a:r>
              <a:rPr lang="en-US" sz="1722">
                <a:solidFill>
                  <a:srgbClr val="FFFFFF"/>
                </a:solidFill>
                <a:latin typeface="HK Grotesk Medium"/>
              </a:rPr>
              <a:t>Results</a:t>
            </a:r>
          </a:p>
          <a:p>
            <a:pPr marL="743618" indent="-247873" lvl="2">
              <a:lnSpc>
                <a:spcPts val="2238"/>
              </a:lnSpc>
              <a:buFont typeface="Arial"/>
              <a:buChar char="⚬"/>
            </a:pPr>
            <a:r>
              <a:rPr lang="en-US" sz="1722">
                <a:solidFill>
                  <a:srgbClr val="FFFFFF"/>
                </a:solidFill>
                <a:latin typeface="HK Grotesk Medium"/>
              </a:rPr>
              <a:t>AUC PR: 0.91</a:t>
            </a:r>
          </a:p>
          <a:p>
            <a:pPr marL="743618" indent="-247873" lvl="2">
              <a:lnSpc>
                <a:spcPts val="2238"/>
              </a:lnSpc>
              <a:buFont typeface="Arial"/>
              <a:buChar char="⚬"/>
            </a:pPr>
            <a:r>
              <a:rPr lang="en-US" sz="1722">
                <a:solidFill>
                  <a:srgbClr val="FFFFFF"/>
                </a:solidFill>
                <a:latin typeface="HK Grotesk Medium"/>
              </a:rPr>
              <a:t>Balanced Accuracy: 0.87</a:t>
            </a:r>
          </a:p>
          <a:p>
            <a:pPr algn="l" marL="743618" indent="-247873" lvl="2">
              <a:lnSpc>
                <a:spcPts val="2238"/>
              </a:lnSpc>
              <a:buFont typeface="Arial"/>
              <a:buChar char="⚬"/>
            </a:pPr>
            <a:r>
              <a:rPr lang="en-US" sz="1722">
                <a:solidFill>
                  <a:srgbClr val="FFFFFF"/>
                </a:solidFill>
                <a:latin typeface="HK Grotesk Medium"/>
              </a:rPr>
              <a:t>Gini: 0.9</a:t>
            </a:r>
          </a:p>
        </p:txBody>
      </p:sp>
      <p:sp>
        <p:nvSpPr>
          <p:cNvPr name="TextBox 15" id="15"/>
          <p:cNvSpPr txBox="true"/>
          <p:nvPr/>
        </p:nvSpPr>
        <p:spPr>
          <a:xfrm rot="0">
            <a:off x="13226136" y="7559241"/>
            <a:ext cx="4491054" cy="2206979"/>
          </a:xfrm>
          <a:prstGeom prst="rect">
            <a:avLst/>
          </a:prstGeom>
        </p:spPr>
        <p:txBody>
          <a:bodyPr anchor="t" rtlCol="false" tIns="0" lIns="0" bIns="0" rIns="0">
            <a:spAutoFit/>
          </a:bodyPr>
          <a:lstStyle/>
          <a:p>
            <a:pPr algn="just" marL="371809" indent="-185904" lvl="1">
              <a:lnSpc>
                <a:spcPts val="2238"/>
              </a:lnSpc>
              <a:buFont typeface="Arial"/>
              <a:buChar char="•"/>
            </a:pPr>
            <a:r>
              <a:rPr lang="en-US" sz="1722">
                <a:solidFill>
                  <a:srgbClr val="FFFFFF"/>
                </a:solidFill>
                <a:latin typeface="HK Grotesk Medium"/>
              </a:rPr>
              <a:t>Hyperparameters</a:t>
            </a:r>
          </a:p>
          <a:p>
            <a:pPr algn="just" marL="743618" indent="-247873" lvl="2">
              <a:lnSpc>
                <a:spcPts val="2238"/>
              </a:lnSpc>
              <a:buFont typeface="Arial"/>
              <a:buChar char="⚬"/>
            </a:pPr>
            <a:r>
              <a:rPr lang="en-US" sz="1722">
                <a:solidFill>
                  <a:srgbClr val="FFFFFF"/>
                </a:solidFill>
                <a:latin typeface="HK Grotesk Medium"/>
              </a:rPr>
              <a:t>'weights': None,</a:t>
            </a:r>
          </a:p>
          <a:p>
            <a:pPr algn="just" marL="743618" indent="-247873" lvl="2">
              <a:lnSpc>
                <a:spcPts val="2238"/>
              </a:lnSpc>
              <a:buFont typeface="Arial"/>
              <a:buChar char="⚬"/>
            </a:pPr>
            <a:r>
              <a:rPr lang="en-US" sz="1722">
                <a:solidFill>
                  <a:srgbClr val="FFFFFF"/>
                </a:solidFill>
                <a:latin typeface="HK Grotesk Medium"/>
              </a:rPr>
              <a:t>'voting': 'soft',</a:t>
            </a:r>
          </a:p>
          <a:p>
            <a:pPr algn="just" marL="743618" indent="-247873" lvl="2">
              <a:lnSpc>
                <a:spcPts val="2238"/>
              </a:lnSpc>
              <a:buFont typeface="Arial"/>
              <a:buChar char="⚬"/>
            </a:pPr>
            <a:r>
              <a:rPr lang="en-US" sz="1722">
                <a:solidFill>
                  <a:srgbClr val="FFFFFF"/>
                </a:solidFill>
                <a:latin typeface="HK Grotesk Medium"/>
              </a:rPr>
              <a:t>'flatten_transform': False,</a:t>
            </a:r>
          </a:p>
          <a:p>
            <a:pPr marL="371809" indent="-185904" lvl="1">
              <a:lnSpc>
                <a:spcPts val="2238"/>
              </a:lnSpc>
              <a:buFont typeface="Arial"/>
              <a:buChar char="•"/>
            </a:pPr>
            <a:r>
              <a:rPr lang="en-US" sz="1722">
                <a:solidFill>
                  <a:srgbClr val="FFFFFF"/>
                </a:solidFill>
                <a:latin typeface="HK Grotesk Medium"/>
              </a:rPr>
              <a:t>Results</a:t>
            </a:r>
          </a:p>
          <a:p>
            <a:pPr marL="743618" indent="-247873" lvl="2">
              <a:lnSpc>
                <a:spcPts val="2238"/>
              </a:lnSpc>
              <a:buFont typeface="Arial"/>
              <a:buChar char="⚬"/>
            </a:pPr>
            <a:r>
              <a:rPr lang="en-US" sz="1722">
                <a:solidFill>
                  <a:srgbClr val="FFFFFF"/>
                </a:solidFill>
                <a:latin typeface="HK Grotesk Medium"/>
              </a:rPr>
              <a:t>AUC PR: 0.8</a:t>
            </a:r>
          </a:p>
          <a:p>
            <a:pPr marL="743618" indent="-247873" lvl="2">
              <a:lnSpc>
                <a:spcPts val="2238"/>
              </a:lnSpc>
              <a:buFont typeface="Arial"/>
              <a:buChar char="⚬"/>
            </a:pPr>
            <a:r>
              <a:rPr lang="en-US" sz="1722">
                <a:solidFill>
                  <a:srgbClr val="FFFFFF"/>
                </a:solidFill>
                <a:latin typeface="HK Grotesk Medium"/>
              </a:rPr>
              <a:t>Balanced Accuracy: 0.76</a:t>
            </a:r>
          </a:p>
          <a:p>
            <a:pPr algn="l" marL="743618" indent="-247873" lvl="2">
              <a:lnSpc>
                <a:spcPts val="2238"/>
              </a:lnSpc>
              <a:buFont typeface="Arial"/>
              <a:buChar char="⚬"/>
            </a:pPr>
            <a:r>
              <a:rPr lang="en-US" sz="1722">
                <a:solidFill>
                  <a:srgbClr val="FFFFFF"/>
                </a:solidFill>
                <a:latin typeface="HK Grotesk Medium"/>
              </a:rPr>
              <a:t>Gini: 0.76</a:t>
            </a:r>
          </a:p>
        </p:txBody>
      </p:sp>
      <p:sp>
        <p:nvSpPr>
          <p:cNvPr name="TextBox 16" id="16"/>
          <p:cNvSpPr txBox="true"/>
          <p:nvPr/>
        </p:nvSpPr>
        <p:spPr>
          <a:xfrm rot="0">
            <a:off x="1721865" y="7559241"/>
            <a:ext cx="4885092" cy="2483204"/>
          </a:xfrm>
          <a:prstGeom prst="rect">
            <a:avLst/>
          </a:prstGeom>
        </p:spPr>
        <p:txBody>
          <a:bodyPr anchor="t" rtlCol="false" tIns="0" lIns="0" bIns="0" rIns="0">
            <a:spAutoFit/>
          </a:bodyPr>
          <a:lstStyle/>
          <a:p>
            <a:pPr marL="371809" indent="-185904" lvl="1">
              <a:lnSpc>
                <a:spcPts val="2238"/>
              </a:lnSpc>
              <a:buFont typeface="Arial"/>
              <a:buChar char="•"/>
            </a:pPr>
            <a:r>
              <a:rPr lang="en-US" sz="1722">
                <a:solidFill>
                  <a:srgbClr val="FFFFFF"/>
                </a:solidFill>
                <a:latin typeface="HK Grotesk Medium"/>
              </a:rPr>
              <a:t>Hyperparameters</a:t>
            </a:r>
          </a:p>
          <a:p>
            <a:pPr marL="743618" indent="-247873" lvl="2">
              <a:lnSpc>
                <a:spcPts val="2238"/>
              </a:lnSpc>
              <a:buFont typeface="Arial"/>
              <a:buChar char="⚬"/>
            </a:pPr>
            <a:r>
              <a:rPr lang="en-US" sz="1722">
                <a:solidFill>
                  <a:srgbClr val="FFFFFF"/>
                </a:solidFill>
                <a:latin typeface="HK Grotesk Medium"/>
              </a:rPr>
              <a:t>'n_estimators': 200, </a:t>
            </a:r>
          </a:p>
          <a:p>
            <a:pPr marL="743618" indent="-247873" lvl="2">
              <a:lnSpc>
                <a:spcPts val="2238"/>
              </a:lnSpc>
              <a:buFont typeface="Arial"/>
              <a:buChar char="⚬"/>
            </a:pPr>
            <a:r>
              <a:rPr lang="en-US" sz="1722">
                <a:solidFill>
                  <a:srgbClr val="FFFFFF"/>
                </a:solidFill>
                <a:latin typeface="HK Grotesk Medium"/>
              </a:rPr>
              <a:t>'min_samples_split': 8, </a:t>
            </a:r>
          </a:p>
          <a:p>
            <a:pPr marL="743618" indent="-247873" lvl="2">
              <a:lnSpc>
                <a:spcPts val="2238"/>
              </a:lnSpc>
              <a:buFont typeface="Arial"/>
              <a:buChar char="⚬"/>
            </a:pPr>
            <a:r>
              <a:rPr lang="en-US" sz="1722">
                <a:solidFill>
                  <a:srgbClr val="FFFFFF"/>
                </a:solidFill>
                <a:latin typeface="HK Grotesk Medium"/>
              </a:rPr>
              <a:t>'min_samples_leaf': 2, </a:t>
            </a:r>
          </a:p>
          <a:p>
            <a:pPr marL="743618" indent="-247873" lvl="2">
              <a:lnSpc>
                <a:spcPts val="2238"/>
              </a:lnSpc>
              <a:buFont typeface="Arial"/>
              <a:buChar char="⚬"/>
            </a:pPr>
            <a:r>
              <a:rPr lang="en-US" sz="1722">
                <a:solidFill>
                  <a:srgbClr val="FFFFFF"/>
                </a:solidFill>
                <a:latin typeface="HK Grotesk Medium"/>
              </a:rPr>
              <a:t>'max_depth': 8,</a:t>
            </a:r>
          </a:p>
          <a:p>
            <a:pPr marL="371809" indent="-185904" lvl="1">
              <a:lnSpc>
                <a:spcPts val="2238"/>
              </a:lnSpc>
              <a:buFont typeface="Arial"/>
              <a:buChar char="•"/>
            </a:pPr>
            <a:r>
              <a:rPr lang="en-US" sz="1722">
                <a:solidFill>
                  <a:srgbClr val="FFFFFF"/>
                </a:solidFill>
                <a:latin typeface="HK Grotesk Medium"/>
              </a:rPr>
              <a:t>Results</a:t>
            </a:r>
          </a:p>
          <a:p>
            <a:pPr marL="743618" indent="-247873" lvl="2">
              <a:lnSpc>
                <a:spcPts val="2238"/>
              </a:lnSpc>
              <a:buFont typeface="Arial"/>
              <a:buChar char="⚬"/>
            </a:pPr>
            <a:r>
              <a:rPr lang="en-US" sz="1722">
                <a:solidFill>
                  <a:srgbClr val="FFFFFF"/>
                </a:solidFill>
                <a:latin typeface="HK Grotesk Medium"/>
              </a:rPr>
              <a:t>AUC PR: 0.85</a:t>
            </a:r>
          </a:p>
          <a:p>
            <a:pPr marL="743618" indent="-247873" lvl="2">
              <a:lnSpc>
                <a:spcPts val="2238"/>
              </a:lnSpc>
              <a:buFont typeface="Arial"/>
              <a:buChar char="⚬"/>
            </a:pPr>
            <a:r>
              <a:rPr lang="en-US" sz="1722">
                <a:solidFill>
                  <a:srgbClr val="FFFFFF"/>
                </a:solidFill>
                <a:latin typeface="HK Grotesk Medium"/>
              </a:rPr>
              <a:t>Balanced Accuracy: 0.76</a:t>
            </a:r>
          </a:p>
          <a:p>
            <a:pPr algn="l" marL="743618" indent="-247873" lvl="2">
              <a:lnSpc>
                <a:spcPts val="2238"/>
              </a:lnSpc>
              <a:buFont typeface="Arial"/>
              <a:buChar char="⚬"/>
            </a:pPr>
            <a:r>
              <a:rPr lang="en-US" sz="1722">
                <a:solidFill>
                  <a:srgbClr val="FFFFFF"/>
                </a:solidFill>
                <a:latin typeface="HK Grotesk Medium"/>
              </a:rPr>
              <a:t>Gini: 0.85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5405038" y="402020"/>
            <a:ext cx="2312152" cy="2482234"/>
          </a:xfrm>
          <a:custGeom>
            <a:avLst/>
            <a:gdLst/>
            <a:ahLst/>
            <a:cxnLst/>
            <a:rect r="r" b="b" t="t" l="l"/>
            <a:pathLst>
              <a:path h="2482234" w="2312152">
                <a:moveTo>
                  <a:pt x="0" y="0"/>
                </a:moveTo>
                <a:lnTo>
                  <a:pt x="2312152" y="0"/>
                </a:lnTo>
                <a:lnTo>
                  <a:pt x="2312152" y="2482234"/>
                </a:lnTo>
                <a:lnTo>
                  <a:pt x="0" y="2482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36109" y="5948680"/>
            <a:ext cx="5928327" cy="4115334"/>
          </a:xfrm>
          <a:custGeom>
            <a:avLst/>
            <a:gdLst/>
            <a:ahLst/>
            <a:cxnLst/>
            <a:rect r="r" b="b" t="t" l="l"/>
            <a:pathLst>
              <a:path h="4115334" w="5928327">
                <a:moveTo>
                  <a:pt x="0" y="0"/>
                </a:moveTo>
                <a:lnTo>
                  <a:pt x="5928327" y="0"/>
                </a:lnTo>
                <a:lnTo>
                  <a:pt x="5928327" y="4115334"/>
                </a:lnTo>
                <a:lnTo>
                  <a:pt x="0" y="4115334"/>
                </a:lnTo>
                <a:lnTo>
                  <a:pt x="0" y="0"/>
                </a:lnTo>
                <a:close/>
              </a:path>
            </a:pathLst>
          </a:custGeom>
          <a:blipFill>
            <a:blip r:embed="rId4"/>
            <a:stretch>
              <a:fillRect l="0" t="0" r="0" b="0"/>
            </a:stretch>
          </a:blipFill>
        </p:spPr>
      </p:sp>
      <p:sp>
        <p:nvSpPr>
          <p:cNvPr name="Freeform 4" id="4"/>
          <p:cNvSpPr/>
          <p:nvPr/>
        </p:nvSpPr>
        <p:spPr>
          <a:xfrm flipH="false" flipV="false" rot="0">
            <a:off x="1667179" y="5948680"/>
            <a:ext cx="5928327" cy="4115334"/>
          </a:xfrm>
          <a:custGeom>
            <a:avLst/>
            <a:gdLst/>
            <a:ahLst/>
            <a:cxnLst/>
            <a:rect r="r" b="b" t="t" l="l"/>
            <a:pathLst>
              <a:path h="4115334" w="5928327">
                <a:moveTo>
                  <a:pt x="0" y="0"/>
                </a:moveTo>
                <a:lnTo>
                  <a:pt x="5928328" y="0"/>
                </a:lnTo>
                <a:lnTo>
                  <a:pt x="5928328" y="4115334"/>
                </a:lnTo>
                <a:lnTo>
                  <a:pt x="0" y="4115334"/>
                </a:lnTo>
                <a:lnTo>
                  <a:pt x="0" y="0"/>
                </a:lnTo>
                <a:close/>
              </a:path>
            </a:pathLst>
          </a:custGeom>
          <a:blipFill>
            <a:blip r:embed="rId5"/>
            <a:stretch>
              <a:fillRect l="0" t="0" r="0" b="0"/>
            </a:stretch>
          </a:blipFill>
        </p:spPr>
      </p:sp>
      <p:sp>
        <p:nvSpPr>
          <p:cNvPr name="Freeform 5" id="5"/>
          <p:cNvSpPr/>
          <p:nvPr/>
        </p:nvSpPr>
        <p:spPr>
          <a:xfrm flipH="false" flipV="false" rot="0">
            <a:off x="8536109" y="1505953"/>
            <a:ext cx="5928327" cy="4189507"/>
          </a:xfrm>
          <a:custGeom>
            <a:avLst/>
            <a:gdLst/>
            <a:ahLst/>
            <a:cxnLst/>
            <a:rect r="r" b="b" t="t" l="l"/>
            <a:pathLst>
              <a:path h="4189507" w="5928327">
                <a:moveTo>
                  <a:pt x="0" y="0"/>
                </a:moveTo>
                <a:lnTo>
                  <a:pt x="5928327" y="0"/>
                </a:lnTo>
                <a:lnTo>
                  <a:pt x="5928327" y="4189507"/>
                </a:lnTo>
                <a:lnTo>
                  <a:pt x="0" y="4189507"/>
                </a:lnTo>
                <a:lnTo>
                  <a:pt x="0" y="0"/>
                </a:lnTo>
                <a:close/>
              </a:path>
            </a:pathLst>
          </a:custGeom>
          <a:blipFill>
            <a:blip r:embed="rId6"/>
            <a:stretch>
              <a:fillRect l="0" t="0" r="0" b="0"/>
            </a:stretch>
          </a:blipFill>
        </p:spPr>
      </p:sp>
      <p:sp>
        <p:nvSpPr>
          <p:cNvPr name="Freeform 6" id="6"/>
          <p:cNvSpPr/>
          <p:nvPr/>
        </p:nvSpPr>
        <p:spPr>
          <a:xfrm flipH="false" flipV="false" rot="0">
            <a:off x="1667179" y="1505953"/>
            <a:ext cx="5928327" cy="4189507"/>
          </a:xfrm>
          <a:custGeom>
            <a:avLst/>
            <a:gdLst/>
            <a:ahLst/>
            <a:cxnLst/>
            <a:rect r="r" b="b" t="t" l="l"/>
            <a:pathLst>
              <a:path h="4189507" w="5928327">
                <a:moveTo>
                  <a:pt x="0" y="0"/>
                </a:moveTo>
                <a:lnTo>
                  <a:pt x="5928328" y="0"/>
                </a:lnTo>
                <a:lnTo>
                  <a:pt x="5928328" y="4189507"/>
                </a:lnTo>
                <a:lnTo>
                  <a:pt x="0" y="4189507"/>
                </a:lnTo>
                <a:lnTo>
                  <a:pt x="0" y="0"/>
                </a:lnTo>
                <a:close/>
              </a:path>
            </a:pathLst>
          </a:custGeom>
          <a:blipFill>
            <a:blip r:embed="rId7"/>
            <a:stretch>
              <a:fillRect l="0" t="0" r="0" b="0"/>
            </a:stretch>
          </a:blipFill>
        </p:spPr>
      </p:sp>
      <p:sp>
        <p:nvSpPr>
          <p:cNvPr name="TextBox 7" id="7"/>
          <p:cNvSpPr txBox="true"/>
          <p:nvPr/>
        </p:nvSpPr>
        <p:spPr>
          <a:xfrm rot="0">
            <a:off x="826475" y="363241"/>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MODELLING 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407429" y="5671051"/>
            <a:ext cx="8438208" cy="4403077"/>
          </a:xfrm>
          <a:custGeom>
            <a:avLst/>
            <a:gdLst/>
            <a:ahLst/>
            <a:cxnLst/>
            <a:rect r="r" b="b" t="t" l="l"/>
            <a:pathLst>
              <a:path h="4403077" w="8438208">
                <a:moveTo>
                  <a:pt x="0" y="0"/>
                </a:moveTo>
                <a:lnTo>
                  <a:pt x="8438208" y="0"/>
                </a:lnTo>
                <a:lnTo>
                  <a:pt x="8438208" y="4403077"/>
                </a:lnTo>
                <a:lnTo>
                  <a:pt x="0" y="4403077"/>
                </a:lnTo>
                <a:lnTo>
                  <a:pt x="0" y="0"/>
                </a:lnTo>
                <a:close/>
              </a:path>
            </a:pathLst>
          </a:custGeom>
          <a:blipFill>
            <a:blip r:embed="rId2"/>
            <a:stretch>
              <a:fillRect l="0" t="0" r="0" b="0"/>
            </a:stretch>
          </a:blipFill>
        </p:spPr>
      </p:sp>
      <p:sp>
        <p:nvSpPr>
          <p:cNvPr name="Freeform 3" id="3"/>
          <p:cNvSpPr/>
          <p:nvPr/>
        </p:nvSpPr>
        <p:spPr>
          <a:xfrm flipH="false" flipV="false" rot="0">
            <a:off x="11303410" y="941778"/>
            <a:ext cx="6027298" cy="4201722"/>
          </a:xfrm>
          <a:custGeom>
            <a:avLst/>
            <a:gdLst/>
            <a:ahLst/>
            <a:cxnLst/>
            <a:rect r="r" b="b" t="t" l="l"/>
            <a:pathLst>
              <a:path h="4201722" w="6027298">
                <a:moveTo>
                  <a:pt x="0" y="0"/>
                </a:moveTo>
                <a:lnTo>
                  <a:pt x="6027298" y="0"/>
                </a:lnTo>
                <a:lnTo>
                  <a:pt x="6027298" y="4201722"/>
                </a:lnTo>
                <a:lnTo>
                  <a:pt x="0" y="4201722"/>
                </a:lnTo>
                <a:lnTo>
                  <a:pt x="0" y="0"/>
                </a:lnTo>
                <a:close/>
              </a:path>
            </a:pathLst>
          </a:custGeom>
          <a:blipFill>
            <a:blip r:embed="rId3"/>
            <a:stretch>
              <a:fillRect l="0" t="0" r="0" b="0"/>
            </a:stretch>
          </a:blipFill>
        </p:spPr>
      </p:sp>
      <p:sp>
        <p:nvSpPr>
          <p:cNvPr name="Freeform 4" id="4"/>
          <p:cNvSpPr/>
          <p:nvPr/>
        </p:nvSpPr>
        <p:spPr>
          <a:xfrm flipH="false" flipV="false" rot="0">
            <a:off x="11303410" y="5671051"/>
            <a:ext cx="6027298" cy="4213877"/>
          </a:xfrm>
          <a:custGeom>
            <a:avLst/>
            <a:gdLst/>
            <a:ahLst/>
            <a:cxnLst/>
            <a:rect r="r" b="b" t="t" l="l"/>
            <a:pathLst>
              <a:path h="4213877" w="6027298">
                <a:moveTo>
                  <a:pt x="0" y="0"/>
                </a:moveTo>
                <a:lnTo>
                  <a:pt x="6027298" y="0"/>
                </a:lnTo>
                <a:lnTo>
                  <a:pt x="6027298" y="4213878"/>
                </a:lnTo>
                <a:lnTo>
                  <a:pt x="0" y="4213878"/>
                </a:lnTo>
                <a:lnTo>
                  <a:pt x="0" y="0"/>
                </a:lnTo>
                <a:close/>
              </a:path>
            </a:pathLst>
          </a:custGeom>
          <a:blipFill>
            <a:blip r:embed="rId4"/>
            <a:stretch>
              <a:fillRect l="0" t="0" r="0" b="0"/>
            </a:stretch>
          </a:blipFill>
        </p:spPr>
      </p:sp>
      <p:sp>
        <p:nvSpPr>
          <p:cNvPr name="TextBox 5" id="5"/>
          <p:cNvSpPr txBox="true"/>
          <p:nvPr/>
        </p:nvSpPr>
        <p:spPr>
          <a:xfrm rot="0">
            <a:off x="826475" y="363241"/>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DEEP DIVE - XGBOOST</a:t>
            </a:r>
          </a:p>
        </p:txBody>
      </p:sp>
      <p:sp>
        <p:nvSpPr>
          <p:cNvPr name="TextBox 6" id="6"/>
          <p:cNvSpPr txBox="true"/>
          <p:nvPr/>
        </p:nvSpPr>
        <p:spPr>
          <a:xfrm rot="0">
            <a:off x="704379" y="3010897"/>
            <a:ext cx="6133621" cy="2393454"/>
          </a:xfrm>
          <a:prstGeom prst="rect">
            <a:avLst/>
          </a:prstGeom>
        </p:spPr>
        <p:txBody>
          <a:bodyPr anchor="t" rtlCol="false" tIns="0" lIns="0" bIns="0" rIns="0">
            <a:spAutoFit/>
          </a:bodyPr>
          <a:lstStyle/>
          <a:p>
            <a:pPr marL="461800" indent="-230900" lvl="1">
              <a:lnSpc>
                <a:spcPts val="2780"/>
              </a:lnSpc>
              <a:buFont typeface="Arial"/>
              <a:buChar char="•"/>
            </a:pPr>
            <a:r>
              <a:rPr lang="en-US" sz="2138">
                <a:solidFill>
                  <a:srgbClr val="FFFFFF"/>
                </a:solidFill>
                <a:latin typeface="HK Grotesk Medium"/>
              </a:rPr>
              <a:t>Hyperparameters</a:t>
            </a:r>
          </a:p>
          <a:p>
            <a:pPr marL="923600" indent="-307867" lvl="2">
              <a:lnSpc>
                <a:spcPts val="2780"/>
              </a:lnSpc>
              <a:buFont typeface="Arial"/>
              <a:buChar char="⚬"/>
            </a:pPr>
            <a:r>
              <a:rPr lang="en-US" sz="2138">
                <a:solidFill>
                  <a:srgbClr val="FFFFFF"/>
                </a:solidFill>
                <a:latin typeface="HK Grotesk Medium"/>
              </a:rPr>
              <a:t>'subsample': 0.8, </a:t>
            </a:r>
          </a:p>
          <a:p>
            <a:pPr marL="923600" indent="-307867" lvl="2">
              <a:lnSpc>
                <a:spcPts val="2780"/>
              </a:lnSpc>
              <a:buFont typeface="Arial"/>
              <a:buChar char="⚬"/>
            </a:pPr>
            <a:r>
              <a:rPr lang="en-US" sz="2138">
                <a:solidFill>
                  <a:srgbClr val="FFFFFF"/>
                </a:solidFill>
                <a:latin typeface="HK Grotesk Medium"/>
              </a:rPr>
              <a:t>'n_estimators': 250, </a:t>
            </a:r>
          </a:p>
          <a:p>
            <a:pPr marL="923600" indent="-307867" lvl="2">
              <a:lnSpc>
                <a:spcPts val="2780"/>
              </a:lnSpc>
              <a:buFont typeface="Arial"/>
              <a:buChar char="⚬"/>
            </a:pPr>
            <a:r>
              <a:rPr lang="en-US" sz="2138">
                <a:solidFill>
                  <a:srgbClr val="FFFFFF"/>
                </a:solidFill>
                <a:latin typeface="HK Grotesk Medium"/>
              </a:rPr>
              <a:t>'max_depth': 8, </a:t>
            </a:r>
          </a:p>
          <a:p>
            <a:pPr marL="923600" indent="-307867" lvl="2">
              <a:lnSpc>
                <a:spcPts val="2780"/>
              </a:lnSpc>
              <a:buFont typeface="Arial"/>
              <a:buChar char="⚬"/>
            </a:pPr>
            <a:r>
              <a:rPr lang="en-US" sz="2138">
                <a:solidFill>
                  <a:srgbClr val="FFFFFF"/>
                </a:solidFill>
                <a:latin typeface="HK Grotesk Medium"/>
              </a:rPr>
              <a:t>'learning_rate': 0.09,</a:t>
            </a:r>
          </a:p>
          <a:p>
            <a:pPr marL="923600" indent="-307867" lvl="2">
              <a:lnSpc>
                <a:spcPts val="2780"/>
              </a:lnSpc>
              <a:buFont typeface="Arial"/>
              <a:buChar char="⚬"/>
            </a:pPr>
            <a:r>
              <a:rPr lang="en-US" sz="2138">
                <a:solidFill>
                  <a:srgbClr val="FFFFFF"/>
                </a:solidFill>
                <a:latin typeface="HK Grotesk Medium"/>
              </a:rPr>
              <a:t> 'colsample_bytree': 0.7,</a:t>
            </a:r>
          </a:p>
          <a:p>
            <a:pPr algn="l" marL="923600" indent="-307867" lvl="2">
              <a:lnSpc>
                <a:spcPts val="2780"/>
              </a:lnSpc>
              <a:buFont typeface="Arial"/>
              <a:buChar char="⚬"/>
            </a:pPr>
            <a:r>
              <a:rPr lang="en-US" sz="2138">
                <a:solidFill>
                  <a:srgbClr val="FFFFFF"/>
                </a:solidFill>
                <a:latin typeface="HK Grotesk Medium"/>
              </a:rPr>
              <a:t>'colsample_bylevel': 0.9.</a:t>
            </a:r>
          </a:p>
        </p:txBody>
      </p:sp>
      <p:sp>
        <p:nvSpPr>
          <p:cNvPr name="TextBox 7" id="7"/>
          <p:cNvSpPr txBox="true"/>
          <p:nvPr/>
        </p:nvSpPr>
        <p:spPr>
          <a:xfrm rot="0">
            <a:off x="311666" y="1674600"/>
            <a:ext cx="10320549" cy="1083945"/>
          </a:xfrm>
          <a:prstGeom prst="rect">
            <a:avLst/>
          </a:prstGeom>
        </p:spPr>
        <p:txBody>
          <a:bodyPr anchor="t" rtlCol="false" tIns="0" lIns="0" bIns="0" rIns="0">
            <a:spAutoFit/>
          </a:bodyPr>
          <a:lstStyle/>
          <a:p>
            <a:pPr marL="582928" indent="-291464" lvl="1">
              <a:lnSpc>
                <a:spcPts val="4454"/>
              </a:lnSpc>
              <a:buFont typeface="Arial"/>
              <a:buChar char="•"/>
            </a:pPr>
            <a:r>
              <a:rPr lang="en-US" sz="2699">
                <a:solidFill>
                  <a:srgbClr val="FFFFFF"/>
                </a:solidFill>
                <a:latin typeface="HK Grotesk"/>
              </a:rPr>
              <a:t>scale_pos_weight - adressing imbalance classes in target variable</a:t>
            </a:r>
          </a:p>
          <a:p>
            <a:pPr marL="582928" indent="-291464" lvl="1">
              <a:lnSpc>
                <a:spcPts val="4454"/>
              </a:lnSpc>
              <a:buFont typeface="Arial"/>
              <a:buChar char="•"/>
            </a:pPr>
            <a:r>
              <a:rPr lang="en-US" sz="2699">
                <a:solidFill>
                  <a:srgbClr val="FFFFFF"/>
                </a:solidFill>
                <a:latin typeface="HK Grotesk"/>
              </a:rPr>
              <a:t>eval_metric='aucpr' - better for imbalance target</a:t>
            </a:r>
          </a:p>
        </p:txBody>
      </p:sp>
      <p:sp>
        <p:nvSpPr>
          <p:cNvPr name="TextBox 8" id="8"/>
          <p:cNvSpPr txBox="true"/>
          <p:nvPr/>
        </p:nvSpPr>
        <p:spPr>
          <a:xfrm rot="0">
            <a:off x="5471940" y="3010897"/>
            <a:ext cx="6133621" cy="1364210"/>
          </a:xfrm>
          <a:prstGeom prst="rect">
            <a:avLst/>
          </a:prstGeom>
        </p:spPr>
        <p:txBody>
          <a:bodyPr anchor="t" rtlCol="false" tIns="0" lIns="0" bIns="0" rIns="0">
            <a:spAutoFit/>
          </a:bodyPr>
          <a:lstStyle/>
          <a:p>
            <a:pPr marL="461800" indent="-230900" lvl="1">
              <a:lnSpc>
                <a:spcPts val="2780"/>
              </a:lnSpc>
              <a:buFont typeface="Arial"/>
              <a:buChar char="•"/>
            </a:pPr>
            <a:r>
              <a:rPr lang="en-US" sz="2138">
                <a:solidFill>
                  <a:srgbClr val="FFFFFF"/>
                </a:solidFill>
                <a:latin typeface="HK Grotesk Medium"/>
              </a:rPr>
              <a:t>Results</a:t>
            </a:r>
          </a:p>
          <a:p>
            <a:pPr marL="923600" indent="-307867" lvl="2">
              <a:lnSpc>
                <a:spcPts val="2780"/>
              </a:lnSpc>
              <a:buFont typeface="Arial"/>
              <a:buChar char="⚬"/>
            </a:pPr>
            <a:r>
              <a:rPr lang="en-US" sz="2138">
                <a:solidFill>
                  <a:srgbClr val="FFFFFF"/>
                </a:solidFill>
                <a:latin typeface="HK Grotesk Medium"/>
              </a:rPr>
              <a:t>AUC PR: 0.94</a:t>
            </a:r>
          </a:p>
          <a:p>
            <a:pPr marL="923600" indent="-307867" lvl="2">
              <a:lnSpc>
                <a:spcPts val="2780"/>
              </a:lnSpc>
              <a:buFont typeface="Arial"/>
              <a:buChar char="⚬"/>
            </a:pPr>
            <a:r>
              <a:rPr lang="en-US" sz="2138">
                <a:solidFill>
                  <a:srgbClr val="FFFFFF"/>
                </a:solidFill>
                <a:latin typeface="HK Grotesk Medium"/>
              </a:rPr>
              <a:t>Balanced Accuracy: 0.93</a:t>
            </a:r>
          </a:p>
          <a:p>
            <a:pPr algn="l" marL="923600" indent="-307867" lvl="2">
              <a:lnSpc>
                <a:spcPts val="2780"/>
              </a:lnSpc>
              <a:buFont typeface="Arial"/>
              <a:buChar char="⚬"/>
            </a:pPr>
            <a:r>
              <a:rPr lang="en-US" sz="2138">
                <a:solidFill>
                  <a:srgbClr val="FFFFFF"/>
                </a:solidFill>
                <a:latin typeface="HK Grotesk Medium"/>
              </a:rPr>
              <a:t>Gini: 0.94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5045154" y="1028700"/>
            <a:ext cx="2214146" cy="2214146"/>
          </a:xfrm>
          <a:custGeom>
            <a:avLst/>
            <a:gdLst/>
            <a:ahLst/>
            <a:cxnLst/>
            <a:rect r="r" b="b" t="t" l="l"/>
            <a:pathLst>
              <a:path h="2214146" w="2214146">
                <a:moveTo>
                  <a:pt x="0" y="0"/>
                </a:moveTo>
                <a:lnTo>
                  <a:pt x="2214146" y="0"/>
                </a:lnTo>
                <a:lnTo>
                  <a:pt x="2214146" y="2214146"/>
                </a:lnTo>
                <a:lnTo>
                  <a:pt x="0" y="221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3975" y="2698190"/>
            <a:ext cx="5527302" cy="6560110"/>
          </a:xfrm>
          <a:custGeom>
            <a:avLst/>
            <a:gdLst/>
            <a:ahLst/>
            <a:cxnLst/>
            <a:rect r="r" b="b" t="t" l="l"/>
            <a:pathLst>
              <a:path h="6560110" w="5527302">
                <a:moveTo>
                  <a:pt x="0" y="0"/>
                </a:moveTo>
                <a:lnTo>
                  <a:pt x="5527302" y="0"/>
                </a:lnTo>
                <a:lnTo>
                  <a:pt x="5527302" y="6560110"/>
                </a:lnTo>
                <a:lnTo>
                  <a:pt x="0" y="6560110"/>
                </a:lnTo>
                <a:lnTo>
                  <a:pt x="0" y="0"/>
                </a:lnTo>
                <a:close/>
              </a:path>
            </a:pathLst>
          </a:custGeom>
          <a:blipFill>
            <a:blip r:embed="rId4"/>
            <a:stretch>
              <a:fillRect l="0" t="0" r="0" b="0"/>
            </a:stretch>
          </a:blipFill>
        </p:spPr>
      </p:sp>
      <p:sp>
        <p:nvSpPr>
          <p:cNvPr name="Freeform 4" id="4"/>
          <p:cNvSpPr/>
          <p:nvPr/>
        </p:nvSpPr>
        <p:spPr>
          <a:xfrm flipH="false" flipV="false" rot="0">
            <a:off x="7146220" y="3735606"/>
            <a:ext cx="10113080" cy="2355505"/>
          </a:xfrm>
          <a:custGeom>
            <a:avLst/>
            <a:gdLst/>
            <a:ahLst/>
            <a:cxnLst/>
            <a:rect r="r" b="b" t="t" l="l"/>
            <a:pathLst>
              <a:path h="2355505" w="10113080">
                <a:moveTo>
                  <a:pt x="0" y="0"/>
                </a:moveTo>
                <a:lnTo>
                  <a:pt x="10113080" y="0"/>
                </a:lnTo>
                <a:lnTo>
                  <a:pt x="10113080" y="2355505"/>
                </a:lnTo>
                <a:lnTo>
                  <a:pt x="0" y="2355505"/>
                </a:lnTo>
                <a:lnTo>
                  <a:pt x="0" y="0"/>
                </a:lnTo>
                <a:close/>
              </a:path>
            </a:pathLst>
          </a:custGeom>
          <a:blipFill>
            <a:blip r:embed="rId5"/>
            <a:stretch>
              <a:fillRect l="0" t="0" r="0" b="0"/>
            </a:stretch>
          </a:blipFill>
        </p:spPr>
      </p:sp>
      <p:sp>
        <p:nvSpPr>
          <p:cNvPr name="Freeform 5" id="5"/>
          <p:cNvSpPr/>
          <p:nvPr/>
        </p:nvSpPr>
        <p:spPr>
          <a:xfrm flipH="false" flipV="false" rot="0">
            <a:off x="7074910" y="6665785"/>
            <a:ext cx="10255700" cy="2358811"/>
          </a:xfrm>
          <a:custGeom>
            <a:avLst/>
            <a:gdLst/>
            <a:ahLst/>
            <a:cxnLst/>
            <a:rect r="r" b="b" t="t" l="l"/>
            <a:pathLst>
              <a:path h="2358811" w="10255700">
                <a:moveTo>
                  <a:pt x="0" y="0"/>
                </a:moveTo>
                <a:lnTo>
                  <a:pt x="10255700" y="0"/>
                </a:lnTo>
                <a:lnTo>
                  <a:pt x="10255700" y="2358811"/>
                </a:lnTo>
                <a:lnTo>
                  <a:pt x="0" y="2358811"/>
                </a:lnTo>
                <a:lnTo>
                  <a:pt x="0" y="0"/>
                </a:lnTo>
                <a:close/>
              </a:path>
            </a:pathLst>
          </a:custGeom>
          <a:blipFill>
            <a:blip r:embed="rId6"/>
            <a:stretch>
              <a:fillRect l="0" t="0" r="0" b="0"/>
            </a:stretch>
          </a:blipFill>
        </p:spPr>
      </p:sp>
      <p:sp>
        <p:nvSpPr>
          <p:cNvPr name="TextBox 6" id="6"/>
          <p:cNvSpPr txBox="true"/>
          <p:nvPr/>
        </p:nvSpPr>
        <p:spPr>
          <a:xfrm rot="0">
            <a:off x="1028700" y="1095375"/>
            <a:ext cx="10913280"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EXPLAINABLE AI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true" flipV="false" rot="0">
            <a:off x="14635364" y="1028700"/>
            <a:ext cx="2623936" cy="2266126"/>
          </a:xfrm>
          <a:custGeom>
            <a:avLst/>
            <a:gdLst/>
            <a:ahLst/>
            <a:cxnLst/>
            <a:rect r="r" b="b" t="t" l="l"/>
            <a:pathLst>
              <a:path h="2266126" w="2623936">
                <a:moveTo>
                  <a:pt x="2623936" y="0"/>
                </a:moveTo>
                <a:lnTo>
                  <a:pt x="0" y="0"/>
                </a:lnTo>
                <a:lnTo>
                  <a:pt x="0" y="2266126"/>
                </a:lnTo>
                <a:lnTo>
                  <a:pt x="2623936" y="2266126"/>
                </a:lnTo>
                <a:lnTo>
                  <a:pt x="262393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85850"/>
            <a:ext cx="16463351" cy="1635760"/>
          </a:xfrm>
          <a:prstGeom prst="rect">
            <a:avLst/>
          </a:prstGeom>
        </p:spPr>
        <p:txBody>
          <a:bodyPr anchor="t" rtlCol="false" tIns="0" lIns="0" bIns="0" rIns="0">
            <a:spAutoFit/>
          </a:bodyPr>
          <a:lstStyle/>
          <a:p>
            <a:pPr>
              <a:lnSpc>
                <a:spcPts val="6380"/>
              </a:lnSpc>
            </a:pPr>
            <a:r>
              <a:rPr lang="en-US" sz="5800">
                <a:solidFill>
                  <a:srgbClr val="FFFFFF"/>
                </a:solidFill>
                <a:latin typeface="HK Grotesk Bold"/>
              </a:rPr>
              <a:t>FUTURE ENDEAVORS</a:t>
            </a:r>
          </a:p>
          <a:p>
            <a:pPr>
              <a:lnSpc>
                <a:spcPts val="6380"/>
              </a:lnSpc>
            </a:pPr>
            <a:r>
              <a:rPr lang="en-US" sz="5800">
                <a:solidFill>
                  <a:srgbClr val="FFFFFF"/>
                </a:solidFill>
                <a:latin typeface="HK Grotesk Bold"/>
              </a:rPr>
              <a:t>IN MODEL DEVELOPMENT</a:t>
            </a:r>
          </a:p>
        </p:txBody>
      </p:sp>
      <p:sp>
        <p:nvSpPr>
          <p:cNvPr name="TextBox 4" id="4"/>
          <p:cNvSpPr txBox="true"/>
          <p:nvPr/>
        </p:nvSpPr>
        <p:spPr>
          <a:xfrm rot="0">
            <a:off x="1028700" y="4196527"/>
            <a:ext cx="16696102" cy="1514475"/>
          </a:xfrm>
          <a:prstGeom prst="rect">
            <a:avLst/>
          </a:prstGeom>
        </p:spPr>
        <p:txBody>
          <a:bodyPr anchor="t" rtlCol="false" tIns="0" lIns="0" bIns="0" rIns="0">
            <a:spAutoFit/>
          </a:bodyPr>
          <a:lstStyle/>
          <a:p>
            <a:pPr marL="539749" indent="-269875" lvl="1">
              <a:lnSpc>
                <a:spcPts val="4124"/>
              </a:lnSpc>
              <a:buFont typeface="Arial"/>
              <a:buChar char="•"/>
            </a:pPr>
            <a:r>
              <a:rPr lang="en-US" sz="2499">
                <a:solidFill>
                  <a:srgbClr val="FFFFFF"/>
                </a:solidFill>
                <a:latin typeface="HK Grotesk"/>
              </a:rPr>
              <a:t>Choose better hyperparamerets to combat overfitting and generalize the models</a:t>
            </a:r>
          </a:p>
          <a:p>
            <a:pPr marL="539749" indent="-269875" lvl="1">
              <a:lnSpc>
                <a:spcPts val="4124"/>
              </a:lnSpc>
              <a:buFont typeface="Arial"/>
              <a:buChar char="•"/>
            </a:pPr>
            <a:r>
              <a:rPr lang="en-US" sz="2499">
                <a:solidFill>
                  <a:srgbClr val="FFFFFF"/>
                </a:solidFill>
                <a:latin typeface="HK Grotesk"/>
              </a:rPr>
              <a:t>Try to improve the Linear Regression model to find which interactions are beneficial</a:t>
            </a:r>
          </a:p>
          <a:p>
            <a:pPr marL="539749" indent="-269875" lvl="1">
              <a:lnSpc>
                <a:spcPts val="4124"/>
              </a:lnSpc>
              <a:buFont typeface="Arial"/>
              <a:buChar char="•"/>
            </a:pPr>
            <a:r>
              <a:rPr lang="en-US" sz="2499">
                <a:solidFill>
                  <a:srgbClr val="FFFFFF"/>
                </a:solidFill>
                <a:latin typeface="HK Grotesk Medium"/>
              </a:rPr>
              <a:t>Transform the output variable (log etc.) to get better results</a:t>
            </a:r>
          </a:p>
        </p:txBody>
      </p:sp>
      <p:sp>
        <p:nvSpPr>
          <p:cNvPr name="TextBox 5" id="5"/>
          <p:cNvSpPr txBox="true"/>
          <p:nvPr/>
        </p:nvSpPr>
        <p:spPr>
          <a:xfrm rot="0">
            <a:off x="1270976" y="3332926"/>
            <a:ext cx="10264276" cy="720726"/>
          </a:xfrm>
          <a:prstGeom prst="rect">
            <a:avLst/>
          </a:prstGeom>
        </p:spPr>
        <p:txBody>
          <a:bodyPr anchor="t" rtlCol="false" tIns="0" lIns="0" bIns="0" rIns="0">
            <a:spAutoFit/>
          </a:bodyPr>
          <a:lstStyle/>
          <a:p>
            <a:pPr>
              <a:lnSpc>
                <a:spcPts val="5500"/>
              </a:lnSpc>
            </a:pPr>
            <a:r>
              <a:rPr lang="en-US" sz="5000">
                <a:solidFill>
                  <a:srgbClr val="FFFFFF"/>
                </a:solidFill>
                <a:latin typeface="HK Grotesk Bold"/>
              </a:rPr>
              <a:t>REGRESSION</a:t>
            </a:r>
          </a:p>
        </p:txBody>
      </p:sp>
      <p:sp>
        <p:nvSpPr>
          <p:cNvPr name="TextBox 6" id="6"/>
          <p:cNvSpPr txBox="true"/>
          <p:nvPr/>
        </p:nvSpPr>
        <p:spPr>
          <a:xfrm rot="0">
            <a:off x="1038225" y="7236718"/>
            <a:ext cx="16696102" cy="1514475"/>
          </a:xfrm>
          <a:prstGeom prst="rect">
            <a:avLst/>
          </a:prstGeom>
        </p:spPr>
        <p:txBody>
          <a:bodyPr anchor="t" rtlCol="false" tIns="0" lIns="0" bIns="0" rIns="0">
            <a:spAutoFit/>
          </a:bodyPr>
          <a:lstStyle/>
          <a:p>
            <a:pPr marL="539749" indent="-269875" lvl="1">
              <a:lnSpc>
                <a:spcPts val="4124"/>
              </a:lnSpc>
              <a:buFont typeface="Arial"/>
              <a:buChar char="•"/>
            </a:pPr>
            <a:r>
              <a:rPr lang="en-US" sz="2499">
                <a:solidFill>
                  <a:srgbClr val="FFFFFF"/>
                </a:solidFill>
                <a:latin typeface="HK Grotesk Medium"/>
              </a:rPr>
              <a:t>Explore the integration of Synthetic Minority Over-sampling Technique (SMOTE) to address class imbalance</a:t>
            </a:r>
          </a:p>
          <a:p>
            <a:pPr marL="539749" indent="-269875" lvl="1">
              <a:lnSpc>
                <a:spcPts val="4124"/>
              </a:lnSpc>
              <a:buFont typeface="Arial"/>
              <a:buChar char="•"/>
            </a:pPr>
            <a:r>
              <a:rPr lang="en-US" sz="2499">
                <a:solidFill>
                  <a:srgbClr val="FFFFFF"/>
                </a:solidFill>
                <a:latin typeface="HK Grotesk Medium"/>
              </a:rPr>
              <a:t>Mitigating Overfitting with Regularization Techniques</a:t>
            </a:r>
          </a:p>
          <a:p>
            <a:pPr marL="539749" indent="-269875" lvl="1">
              <a:lnSpc>
                <a:spcPts val="4124"/>
              </a:lnSpc>
              <a:buFont typeface="Arial"/>
              <a:buChar char="•"/>
            </a:pPr>
            <a:r>
              <a:rPr lang="en-US" sz="2499">
                <a:solidFill>
                  <a:srgbClr val="FFFFFF"/>
                </a:solidFill>
                <a:latin typeface="HK Grotesk Medium"/>
              </a:rPr>
              <a:t>Exploration of other Hyperparameter Optimization Techniques - Grid Search / Bayesian Optimization</a:t>
            </a:r>
          </a:p>
        </p:txBody>
      </p:sp>
      <p:sp>
        <p:nvSpPr>
          <p:cNvPr name="TextBox 7" id="7"/>
          <p:cNvSpPr txBox="true"/>
          <p:nvPr/>
        </p:nvSpPr>
        <p:spPr>
          <a:xfrm rot="0">
            <a:off x="1270976" y="6373118"/>
            <a:ext cx="10264276" cy="720726"/>
          </a:xfrm>
          <a:prstGeom prst="rect">
            <a:avLst/>
          </a:prstGeom>
        </p:spPr>
        <p:txBody>
          <a:bodyPr anchor="t" rtlCol="false" tIns="0" lIns="0" bIns="0" rIns="0">
            <a:spAutoFit/>
          </a:bodyPr>
          <a:lstStyle/>
          <a:p>
            <a:pPr>
              <a:lnSpc>
                <a:spcPts val="5500"/>
              </a:lnSpc>
            </a:pPr>
            <a:r>
              <a:rPr lang="en-US" sz="5000">
                <a:solidFill>
                  <a:srgbClr val="FFFFFF"/>
                </a:solidFill>
                <a:latin typeface="HK Grotesk Bold"/>
              </a:rPr>
              <a:t>CLASSIFICATION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5420109" y="1028700"/>
            <a:ext cx="1839191" cy="1971842"/>
          </a:xfrm>
          <a:custGeom>
            <a:avLst/>
            <a:gdLst/>
            <a:ahLst/>
            <a:cxnLst/>
            <a:rect r="r" b="b" t="t" l="l"/>
            <a:pathLst>
              <a:path h="1971842" w="1839191">
                <a:moveTo>
                  <a:pt x="0" y="0"/>
                </a:moveTo>
                <a:lnTo>
                  <a:pt x="1839191" y="0"/>
                </a:lnTo>
                <a:lnTo>
                  <a:pt x="1839191" y="1971842"/>
                </a:lnTo>
                <a:lnTo>
                  <a:pt x="0" y="1971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95375"/>
            <a:ext cx="10264276" cy="1957816"/>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DATASETS</a:t>
            </a:r>
          </a:p>
          <a:p>
            <a:pPr>
              <a:lnSpc>
                <a:spcPts val="7699"/>
              </a:lnSpc>
            </a:pPr>
            <a:r>
              <a:rPr lang="en-US" sz="6999">
                <a:solidFill>
                  <a:srgbClr val="FFFFFF"/>
                </a:solidFill>
                <a:latin typeface="HK Grotesk Bold"/>
              </a:rPr>
              <a:t>CHOSEN</a:t>
            </a:r>
          </a:p>
        </p:txBody>
      </p:sp>
      <p:sp>
        <p:nvSpPr>
          <p:cNvPr name="TextBox 4" id="4"/>
          <p:cNvSpPr txBox="true"/>
          <p:nvPr/>
        </p:nvSpPr>
        <p:spPr>
          <a:xfrm rot="0">
            <a:off x="1028700" y="5758815"/>
            <a:ext cx="7679585" cy="3061335"/>
          </a:xfrm>
          <a:prstGeom prst="rect">
            <a:avLst/>
          </a:prstGeom>
        </p:spPr>
        <p:txBody>
          <a:bodyPr anchor="t" rtlCol="false" tIns="0" lIns="0" bIns="0" rIns="0">
            <a:spAutoFit/>
          </a:bodyPr>
          <a:lstStyle/>
          <a:p>
            <a:pPr algn="just">
              <a:lnSpc>
                <a:spcPts val="3509"/>
              </a:lnSpc>
            </a:pPr>
            <a:r>
              <a:rPr lang="en-US" sz="2699">
                <a:solidFill>
                  <a:srgbClr val="FFFFFF"/>
                </a:solidFill>
                <a:latin typeface="HK Grotesk Medium"/>
              </a:rPr>
              <a:t>The original dataset contains 2000 entries with 20 categorial/numerical attributes prepared by Prof. Hofmann. In this dataset, each entry represents a person who takes a credit in a bank. Each person is classified as good or bad credit risks according to the set of attributes. </a:t>
            </a:r>
          </a:p>
          <a:p>
            <a:pPr algn="just">
              <a:lnSpc>
                <a:spcPts val="3510"/>
              </a:lnSpc>
            </a:pPr>
          </a:p>
        </p:txBody>
      </p:sp>
      <p:sp>
        <p:nvSpPr>
          <p:cNvPr name="TextBox 5" id="5"/>
          <p:cNvSpPr txBox="true"/>
          <p:nvPr/>
        </p:nvSpPr>
        <p:spPr>
          <a:xfrm rot="0">
            <a:off x="9602894" y="5758815"/>
            <a:ext cx="7656406" cy="3499485"/>
          </a:xfrm>
          <a:prstGeom prst="rect">
            <a:avLst/>
          </a:prstGeom>
        </p:spPr>
        <p:txBody>
          <a:bodyPr anchor="t" rtlCol="false" tIns="0" lIns="0" bIns="0" rIns="0">
            <a:spAutoFit/>
          </a:bodyPr>
          <a:lstStyle/>
          <a:p>
            <a:pPr algn="just">
              <a:lnSpc>
                <a:spcPts val="3509"/>
              </a:lnSpc>
            </a:pPr>
            <a:r>
              <a:rPr lang="en-US" sz="2699">
                <a:solidFill>
                  <a:srgbClr val="FFFFFF"/>
                </a:solidFill>
                <a:latin typeface="HK Grotesk Medium"/>
              </a:rPr>
              <a:t>This datasets is related to red variants of the Portuguese "Vinho Verde" wine. For more details, consult the reference [Cortez et al., 2009]. Due to privacy and logistic issues, only physicochemical (inputs) and sensory (the output) variables are available (e.g. there is no data about grape types, wine brand, wine selling price, etc.).</a:t>
            </a:r>
          </a:p>
          <a:p>
            <a:pPr algn="just">
              <a:lnSpc>
                <a:spcPts val="3510"/>
              </a:lnSpc>
            </a:pPr>
          </a:p>
        </p:txBody>
      </p:sp>
      <p:sp>
        <p:nvSpPr>
          <p:cNvPr name="TextBox 6" id="6"/>
          <p:cNvSpPr txBox="true"/>
          <p:nvPr/>
        </p:nvSpPr>
        <p:spPr>
          <a:xfrm rot="0">
            <a:off x="2401517" y="4057817"/>
            <a:ext cx="4933950" cy="676275"/>
          </a:xfrm>
          <a:prstGeom prst="rect">
            <a:avLst/>
          </a:prstGeom>
        </p:spPr>
        <p:txBody>
          <a:bodyPr anchor="t" rtlCol="false" tIns="0" lIns="0" bIns="0" rIns="0">
            <a:spAutoFit/>
          </a:bodyPr>
          <a:lstStyle/>
          <a:p>
            <a:pPr algn="ctr">
              <a:lnSpc>
                <a:spcPts val="5399"/>
              </a:lnSpc>
              <a:spcBef>
                <a:spcPct val="0"/>
              </a:spcBef>
            </a:pPr>
            <a:r>
              <a:rPr lang="en-US" sz="4499">
                <a:solidFill>
                  <a:srgbClr val="FFFFFF"/>
                </a:solidFill>
                <a:latin typeface="HK Grotesk Medium"/>
              </a:rPr>
              <a:t>German Credit Risk</a:t>
            </a:r>
          </a:p>
        </p:txBody>
      </p:sp>
      <p:sp>
        <p:nvSpPr>
          <p:cNvPr name="TextBox 7" id="7"/>
          <p:cNvSpPr txBox="true"/>
          <p:nvPr/>
        </p:nvSpPr>
        <p:spPr>
          <a:xfrm rot="0">
            <a:off x="11244990" y="4057817"/>
            <a:ext cx="4372213" cy="676275"/>
          </a:xfrm>
          <a:prstGeom prst="rect">
            <a:avLst/>
          </a:prstGeom>
        </p:spPr>
        <p:txBody>
          <a:bodyPr anchor="t" rtlCol="false" tIns="0" lIns="0" bIns="0" rIns="0">
            <a:spAutoFit/>
          </a:bodyPr>
          <a:lstStyle/>
          <a:p>
            <a:pPr algn="ctr">
              <a:lnSpc>
                <a:spcPts val="5399"/>
              </a:lnSpc>
              <a:spcBef>
                <a:spcPct val="0"/>
              </a:spcBef>
            </a:pPr>
            <a:r>
              <a:rPr lang="en-US" sz="4499">
                <a:solidFill>
                  <a:srgbClr val="FFFFFF"/>
                </a:solidFill>
                <a:latin typeface="HK Grotesk Medium"/>
              </a:rPr>
              <a:t>Red Wine Quality</a:t>
            </a:r>
          </a:p>
        </p:txBody>
      </p:sp>
      <p:sp>
        <p:nvSpPr>
          <p:cNvPr name="TextBox 8" id="8"/>
          <p:cNvSpPr txBox="true"/>
          <p:nvPr/>
        </p:nvSpPr>
        <p:spPr>
          <a:xfrm rot="0">
            <a:off x="3593333" y="4734092"/>
            <a:ext cx="2550319" cy="52387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HK Grotesk"/>
              </a:rPr>
              <a:t>Classification</a:t>
            </a:r>
          </a:p>
        </p:txBody>
      </p:sp>
      <p:sp>
        <p:nvSpPr>
          <p:cNvPr name="TextBox 9" id="9"/>
          <p:cNvSpPr txBox="true"/>
          <p:nvPr/>
        </p:nvSpPr>
        <p:spPr>
          <a:xfrm rot="0">
            <a:off x="12391800" y="4734092"/>
            <a:ext cx="2078593" cy="523875"/>
          </a:xfrm>
          <a:prstGeom prst="rect">
            <a:avLst/>
          </a:prstGeom>
        </p:spPr>
        <p:txBody>
          <a:bodyPr anchor="t" rtlCol="false" tIns="0" lIns="0" bIns="0" rIns="0">
            <a:spAutoFit/>
          </a:bodyPr>
          <a:lstStyle/>
          <a:p>
            <a:pPr algn="ctr">
              <a:lnSpc>
                <a:spcPts val="4199"/>
              </a:lnSpc>
              <a:spcBef>
                <a:spcPct val="0"/>
              </a:spcBef>
            </a:pPr>
            <a:r>
              <a:rPr lang="en-US" sz="3499">
                <a:solidFill>
                  <a:srgbClr val="FFFFFF"/>
                </a:solidFill>
                <a:latin typeface="HK Grotesk"/>
              </a:rPr>
              <a:t>Regression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2509384" y="3689001"/>
            <a:ext cx="5817995" cy="2908998"/>
          </a:xfrm>
          <a:custGeom>
            <a:avLst/>
            <a:gdLst/>
            <a:ahLst/>
            <a:cxnLst/>
            <a:rect r="r" b="b" t="t" l="l"/>
            <a:pathLst>
              <a:path h="2908998" w="5817995">
                <a:moveTo>
                  <a:pt x="0" y="0"/>
                </a:moveTo>
                <a:lnTo>
                  <a:pt x="5817995" y="0"/>
                </a:lnTo>
                <a:lnTo>
                  <a:pt x="5817995" y="2908998"/>
                </a:lnTo>
                <a:lnTo>
                  <a:pt x="0" y="2908998"/>
                </a:lnTo>
                <a:lnTo>
                  <a:pt x="0" y="0"/>
                </a:lnTo>
                <a:close/>
              </a:path>
            </a:pathLst>
          </a:custGeom>
          <a:blipFill>
            <a:blip r:embed="rId2"/>
            <a:stretch>
              <a:fillRect l="0" t="0" r="0" b="0"/>
            </a:stretch>
          </a:blipFill>
        </p:spPr>
      </p:sp>
      <p:sp>
        <p:nvSpPr>
          <p:cNvPr name="Freeform 3" id="3"/>
          <p:cNvSpPr/>
          <p:nvPr/>
        </p:nvSpPr>
        <p:spPr>
          <a:xfrm flipH="false" flipV="false" rot="0">
            <a:off x="1660635" y="2533182"/>
            <a:ext cx="3386887" cy="5220635"/>
          </a:xfrm>
          <a:custGeom>
            <a:avLst/>
            <a:gdLst/>
            <a:ahLst/>
            <a:cxnLst/>
            <a:rect r="r" b="b" t="t" l="l"/>
            <a:pathLst>
              <a:path h="5220635" w="3386887">
                <a:moveTo>
                  <a:pt x="0" y="0"/>
                </a:moveTo>
                <a:lnTo>
                  <a:pt x="3386887" y="0"/>
                </a:lnTo>
                <a:lnTo>
                  <a:pt x="3386887" y="5220636"/>
                </a:lnTo>
                <a:lnTo>
                  <a:pt x="0" y="52206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134247" y="3335916"/>
            <a:ext cx="6521227" cy="3615167"/>
            <a:chOff x="0" y="0"/>
            <a:chExt cx="8694970" cy="4820223"/>
          </a:xfrm>
        </p:grpSpPr>
        <p:sp>
          <p:nvSpPr>
            <p:cNvPr name="TextBox 5" id="5"/>
            <p:cNvSpPr txBox="true"/>
            <p:nvPr/>
          </p:nvSpPr>
          <p:spPr>
            <a:xfrm rot="0">
              <a:off x="0" y="76200"/>
              <a:ext cx="8694970" cy="3217329"/>
            </a:xfrm>
            <a:prstGeom prst="rect">
              <a:avLst/>
            </a:prstGeom>
          </p:spPr>
          <p:txBody>
            <a:bodyPr anchor="t" rtlCol="false" tIns="0" lIns="0" bIns="0" rIns="0">
              <a:spAutoFit/>
            </a:bodyPr>
            <a:lstStyle/>
            <a:p>
              <a:pPr>
                <a:lnSpc>
                  <a:spcPts val="9349"/>
                </a:lnSpc>
              </a:pPr>
              <a:r>
                <a:rPr lang="en-US" sz="8499">
                  <a:solidFill>
                    <a:srgbClr val="FFFFFF"/>
                  </a:solidFill>
                  <a:latin typeface="HK Grotesk Bold"/>
                </a:rPr>
                <a:t>Thank you </a:t>
              </a:r>
              <a:r>
                <a:rPr lang="en-US" sz="8499">
                  <a:solidFill>
                    <a:srgbClr val="FFFFFF"/>
                  </a:solidFill>
                  <a:latin typeface="HK Grotesk Bold"/>
                </a:rPr>
                <a:t>for attention</a:t>
              </a:r>
            </a:p>
          </p:txBody>
        </p:sp>
        <p:sp>
          <p:nvSpPr>
            <p:cNvPr name="TextBox 6" id="6"/>
            <p:cNvSpPr txBox="true"/>
            <p:nvPr/>
          </p:nvSpPr>
          <p:spPr>
            <a:xfrm rot="0">
              <a:off x="0" y="4079389"/>
              <a:ext cx="8694970" cy="740834"/>
            </a:xfrm>
            <a:prstGeom prst="rect">
              <a:avLst/>
            </a:prstGeom>
          </p:spPr>
          <p:txBody>
            <a:bodyPr anchor="t" rtlCol="false" tIns="0" lIns="0" bIns="0" rIns="0">
              <a:spAutoFit/>
            </a:bodyPr>
            <a:lstStyle/>
            <a:p>
              <a:pPr>
                <a:lnSpc>
                  <a:spcPts val="4549"/>
                </a:lnSpc>
              </a:pPr>
              <a:r>
                <a:rPr lang="en-US" sz="3499">
                  <a:solidFill>
                    <a:srgbClr val="FFFFFF"/>
                  </a:solidFill>
                  <a:latin typeface="HK Grotesk Medium"/>
                </a:rPr>
                <a:t>Any questions?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7722524" y="1492274"/>
            <a:ext cx="2842953" cy="4114800"/>
          </a:xfrm>
          <a:custGeom>
            <a:avLst/>
            <a:gdLst/>
            <a:ahLst/>
            <a:cxnLst/>
            <a:rect r="r" b="b" t="t" l="l"/>
            <a:pathLst>
              <a:path h="4114800" w="2842953">
                <a:moveTo>
                  <a:pt x="0" y="0"/>
                </a:moveTo>
                <a:lnTo>
                  <a:pt x="2842952" y="0"/>
                </a:lnTo>
                <a:lnTo>
                  <a:pt x="28429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57042" y="6437258"/>
            <a:ext cx="14373916" cy="999546"/>
          </a:xfrm>
          <a:prstGeom prst="rect">
            <a:avLst/>
          </a:prstGeom>
        </p:spPr>
        <p:txBody>
          <a:bodyPr anchor="t" rtlCol="false" tIns="0" lIns="0" bIns="0" rIns="0">
            <a:spAutoFit/>
          </a:bodyPr>
          <a:lstStyle/>
          <a:p>
            <a:pPr algn="ctr">
              <a:lnSpc>
                <a:spcPts val="7700"/>
              </a:lnSpc>
            </a:pPr>
            <a:r>
              <a:rPr lang="en-US" sz="7000">
                <a:solidFill>
                  <a:srgbClr val="FFFFFF"/>
                </a:solidFill>
                <a:latin typeface="HK Grotesk Bold"/>
              </a:rPr>
              <a:t>REGRESSION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795949" y="2247596"/>
            <a:ext cx="16696102" cy="7265670"/>
          </a:xfrm>
          <a:prstGeom prst="rect">
            <a:avLst/>
          </a:prstGeom>
        </p:spPr>
        <p:txBody>
          <a:bodyPr anchor="t" rtlCol="false" tIns="0" lIns="0" bIns="0" rIns="0">
            <a:spAutoFit/>
          </a:bodyPr>
          <a:lstStyle/>
          <a:p>
            <a:pPr marL="582928" indent="-291464" lvl="1">
              <a:lnSpc>
                <a:spcPts val="4454"/>
              </a:lnSpc>
              <a:buFont typeface="Arial"/>
              <a:buChar char="•"/>
            </a:pPr>
            <a:r>
              <a:rPr lang="en-US" sz="2699">
                <a:solidFill>
                  <a:srgbClr val="FFFFFF"/>
                </a:solidFill>
                <a:latin typeface="HK Grotesk Medium"/>
              </a:rPr>
              <a:t>Fixed Acidity: </a:t>
            </a:r>
            <a:r>
              <a:rPr lang="en-US" sz="2699">
                <a:solidFill>
                  <a:srgbClr val="FFFFFF"/>
                </a:solidFill>
                <a:latin typeface="HK Grotesk Italics"/>
              </a:rPr>
              <a:t>Measu</a:t>
            </a:r>
            <a:r>
              <a:rPr lang="en-US" sz="2699">
                <a:solidFill>
                  <a:srgbClr val="FFFFFF"/>
                </a:solidFill>
                <a:latin typeface="HK Grotesk Italics"/>
              </a:rPr>
              <a:t>res tartaric acid levels, affecting wine's taste and color.</a:t>
            </a:r>
          </a:p>
          <a:p>
            <a:pPr marL="582930" indent="-291465" lvl="1">
              <a:lnSpc>
                <a:spcPts val="4455"/>
              </a:lnSpc>
              <a:buFont typeface="Arial"/>
              <a:buChar char="•"/>
            </a:pPr>
            <a:r>
              <a:rPr lang="en-US" sz="2700">
                <a:solidFill>
                  <a:srgbClr val="FFFFFF"/>
                </a:solidFill>
                <a:latin typeface="HK Grotesk Medium"/>
              </a:rPr>
              <a:t>Volatile Acidity: </a:t>
            </a:r>
            <a:r>
              <a:rPr lang="en-US" sz="2700">
                <a:solidFill>
                  <a:srgbClr val="FFFFFF"/>
                </a:solidFill>
                <a:latin typeface="HK Grotesk Italics"/>
              </a:rPr>
              <a:t>Indicates acetic acid amount; high levels can lead to a vinegar taste.</a:t>
            </a:r>
          </a:p>
          <a:p>
            <a:pPr marL="582928" indent="-291464" lvl="1">
              <a:lnSpc>
                <a:spcPts val="4454"/>
              </a:lnSpc>
              <a:buFont typeface="Arial"/>
              <a:buChar char="•"/>
            </a:pPr>
            <a:r>
              <a:rPr lang="en-US" sz="2699">
                <a:solidFill>
                  <a:srgbClr val="FFFFFF"/>
                </a:solidFill>
                <a:latin typeface="HK Grotesk Medium"/>
              </a:rPr>
              <a:t>Citric Acid: </a:t>
            </a:r>
            <a:r>
              <a:rPr lang="en-US" sz="2699">
                <a:solidFill>
                  <a:srgbClr val="FFFFFF"/>
                </a:solidFill>
                <a:latin typeface="HK Grotesk Italics"/>
              </a:rPr>
              <a:t>Added for flavor enhancement and color stability.</a:t>
            </a:r>
          </a:p>
          <a:p>
            <a:pPr marL="582928" indent="-291464" lvl="1">
              <a:lnSpc>
                <a:spcPts val="4454"/>
              </a:lnSpc>
              <a:buFont typeface="Arial"/>
              <a:buChar char="•"/>
            </a:pPr>
            <a:r>
              <a:rPr lang="en-US" sz="2699">
                <a:solidFill>
                  <a:srgbClr val="FFFFFF"/>
                </a:solidFill>
                <a:latin typeface="HK Grotesk Medium"/>
              </a:rPr>
              <a:t>Residual Sugar: </a:t>
            </a:r>
            <a:r>
              <a:rPr lang="en-US" sz="2699">
                <a:solidFill>
                  <a:srgbClr val="FFFFFF"/>
                </a:solidFill>
                <a:latin typeface="HK Grotesk Italics"/>
              </a:rPr>
              <a:t>Determines sweetness; remaining sugar post-fermentation.</a:t>
            </a:r>
          </a:p>
          <a:p>
            <a:pPr marL="582928" indent="-291464" lvl="1">
              <a:lnSpc>
                <a:spcPts val="4454"/>
              </a:lnSpc>
              <a:buFont typeface="Arial"/>
              <a:buChar char="•"/>
            </a:pPr>
            <a:r>
              <a:rPr lang="en-US" sz="2699">
                <a:solidFill>
                  <a:srgbClr val="FFFFFF"/>
                </a:solidFill>
                <a:latin typeface="HK Grotesk Medium"/>
              </a:rPr>
              <a:t>Chlorides: </a:t>
            </a:r>
            <a:r>
              <a:rPr lang="en-US" sz="2699">
                <a:solidFill>
                  <a:srgbClr val="FFFFFF"/>
                </a:solidFill>
                <a:latin typeface="HK Grotesk Italics"/>
              </a:rPr>
              <a:t>Measures salt content in the wine.</a:t>
            </a:r>
          </a:p>
          <a:p>
            <a:pPr marL="582930" indent="-291465" lvl="1">
              <a:lnSpc>
                <a:spcPts val="4455"/>
              </a:lnSpc>
              <a:buFont typeface="Arial"/>
              <a:buChar char="•"/>
            </a:pPr>
            <a:r>
              <a:rPr lang="en-US" sz="2700">
                <a:solidFill>
                  <a:srgbClr val="FFFFFF"/>
                </a:solidFill>
                <a:latin typeface="HK Grotesk Medium"/>
              </a:rPr>
              <a:t>Free Sulfur Dioxide: </a:t>
            </a:r>
            <a:r>
              <a:rPr lang="en-US" sz="2700">
                <a:solidFill>
                  <a:srgbClr val="FFFFFF"/>
                </a:solidFill>
                <a:latin typeface="HK Grotesk Italics"/>
              </a:rPr>
              <a:t>Prevents oxidation and microbial growth.</a:t>
            </a:r>
          </a:p>
          <a:p>
            <a:pPr marL="582928" indent="-291464" lvl="1">
              <a:lnSpc>
                <a:spcPts val="4454"/>
              </a:lnSpc>
              <a:buFont typeface="Arial"/>
              <a:buChar char="•"/>
            </a:pPr>
            <a:r>
              <a:rPr lang="en-US" sz="2699">
                <a:solidFill>
                  <a:srgbClr val="FFFFFF"/>
                </a:solidFill>
                <a:latin typeface="HK Grotesk Medium"/>
              </a:rPr>
              <a:t>Total Sulfur Dioxide: </a:t>
            </a:r>
            <a:r>
              <a:rPr lang="en-US" sz="2699">
                <a:solidFill>
                  <a:srgbClr val="FFFFFF"/>
                </a:solidFill>
                <a:latin typeface="HK Grotesk Italics"/>
              </a:rPr>
              <a:t>Sum of bound and free SO2; affects smell and taste.</a:t>
            </a:r>
          </a:p>
          <a:p>
            <a:pPr marL="582928" indent="-291464" lvl="1">
              <a:lnSpc>
                <a:spcPts val="4454"/>
              </a:lnSpc>
              <a:buFont typeface="Arial"/>
              <a:buChar char="•"/>
            </a:pPr>
            <a:r>
              <a:rPr lang="en-US" sz="2699">
                <a:solidFill>
                  <a:srgbClr val="FFFFFF"/>
                </a:solidFill>
                <a:latin typeface="HK Grotesk Medium"/>
              </a:rPr>
              <a:t>Density: </a:t>
            </a:r>
            <a:r>
              <a:rPr lang="en-US" sz="2699">
                <a:solidFill>
                  <a:srgbClr val="FFFFFF"/>
                </a:solidFill>
                <a:latin typeface="HK Grotesk Italics"/>
              </a:rPr>
              <a:t>Related to alcohol and sugar content, close to water density.</a:t>
            </a:r>
          </a:p>
          <a:p>
            <a:pPr marL="582930" indent="-291465" lvl="1">
              <a:lnSpc>
                <a:spcPts val="4455"/>
              </a:lnSpc>
              <a:buFont typeface="Arial"/>
              <a:buChar char="•"/>
            </a:pPr>
            <a:r>
              <a:rPr lang="en-US" sz="2700">
                <a:solidFill>
                  <a:srgbClr val="FFFFFF"/>
                </a:solidFill>
                <a:latin typeface="HK Grotesk Medium"/>
              </a:rPr>
              <a:t>pH: </a:t>
            </a:r>
            <a:r>
              <a:rPr lang="en-US" sz="2700">
                <a:solidFill>
                  <a:srgbClr val="FFFFFF"/>
                </a:solidFill>
                <a:latin typeface="HK Grotesk Italics"/>
              </a:rPr>
              <a:t>Measures wine's acidity;</a:t>
            </a:r>
            <a:r>
              <a:rPr lang="en-US" sz="2700">
                <a:solidFill>
                  <a:srgbClr val="FFFFFF"/>
                </a:solidFill>
                <a:latin typeface="HK Grotesk Medium"/>
              </a:rPr>
              <a:t> </a:t>
            </a:r>
            <a:r>
              <a:rPr lang="en-US" sz="2700">
                <a:solidFill>
                  <a:srgbClr val="FFFFFF"/>
                </a:solidFill>
                <a:latin typeface="HK Grotesk Italics"/>
              </a:rPr>
              <a:t>most wines are between 3-4 on the pH scale.</a:t>
            </a:r>
          </a:p>
          <a:p>
            <a:pPr marL="582928" indent="-291464" lvl="1">
              <a:lnSpc>
                <a:spcPts val="4454"/>
              </a:lnSpc>
              <a:buFont typeface="Arial"/>
              <a:buChar char="•"/>
            </a:pPr>
            <a:r>
              <a:rPr lang="en-US" sz="2699">
                <a:solidFill>
                  <a:srgbClr val="FFFFFF"/>
                </a:solidFill>
                <a:latin typeface="HK Grotesk Medium"/>
              </a:rPr>
              <a:t>Sulphates: </a:t>
            </a:r>
            <a:r>
              <a:rPr lang="en-US" sz="2699">
                <a:solidFill>
                  <a:srgbClr val="FFFFFF"/>
                </a:solidFill>
                <a:latin typeface="HK Grotesk Italics"/>
              </a:rPr>
              <a:t>Additives contributing to antimicrobial and antioxidant properties.</a:t>
            </a:r>
          </a:p>
          <a:p>
            <a:pPr marL="582928" indent="-291464" lvl="1">
              <a:lnSpc>
                <a:spcPts val="4454"/>
              </a:lnSpc>
              <a:buFont typeface="Arial"/>
              <a:buChar char="•"/>
            </a:pPr>
            <a:r>
              <a:rPr lang="en-US" sz="2699">
                <a:solidFill>
                  <a:srgbClr val="FFFFFF"/>
                </a:solidFill>
                <a:latin typeface="HK Grotesk Medium"/>
              </a:rPr>
              <a:t>Alcohol: </a:t>
            </a:r>
            <a:r>
              <a:rPr lang="en-US" sz="2699">
                <a:solidFill>
                  <a:srgbClr val="FFFFFF"/>
                </a:solidFill>
                <a:latin typeface="HK Grotesk Italics"/>
              </a:rPr>
              <a:t>Percentage of alcohol by volume, influencing taste and body.</a:t>
            </a:r>
          </a:p>
          <a:p>
            <a:pPr marL="582930" indent="-291465" lvl="1">
              <a:lnSpc>
                <a:spcPts val="4455"/>
              </a:lnSpc>
              <a:buFont typeface="Arial"/>
              <a:buChar char="•"/>
            </a:pPr>
            <a:r>
              <a:rPr lang="en-US" sz="2700">
                <a:solidFill>
                  <a:srgbClr val="DD5F6B"/>
                </a:solidFill>
                <a:latin typeface="HK Grotesk Medium"/>
              </a:rPr>
              <a:t>Quality (TARGET):</a:t>
            </a:r>
            <a:r>
              <a:rPr lang="en-US" sz="2700">
                <a:solidFill>
                  <a:srgbClr val="FFFFFF"/>
                </a:solidFill>
                <a:latin typeface="HK Grotesk Medium"/>
              </a:rPr>
              <a:t> </a:t>
            </a:r>
            <a:r>
              <a:rPr lang="en-US" sz="2700">
                <a:solidFill>
                  <a:srgbClr val="FFFFFF"/>
                </a:solidFill>
                <a:latin typeface="HK Grotesk Italics"/>
              </a:rPr>
              <a:t>Sensory score from 0 to 10 by wine experts, indicating overall wine quality.</a:t>
            </a:r>
          </a:p>
          <a:p>
            <a:pPr marL="582930" indent="-291465" lvl="1">
              <a:lnSpc>
                <a:spcPts val="4455"/>
              </a:lnSpc>
              <a:buFont typeface="Arial"/>
              <a:buChar char="•"/>
            </a:pPr>
            <a:r>
              <a:rPr lang="en-US" sz="2700">
                <a:solidFill>
                  <a:srgbClr val="FFFFFF"/>
                </a:solidFill>
                <a:latin typeface="HK Grotesk Italics"/>
              </a:rPr>
              <a:t>+ 10 features added artificially </a:t>
            </a:r>
          </a:p>
        </p:txBody>
      </p:sp>
      <p:sp>
        <p:nvSpPr>
          <p:cNvPr name="Freeform 3" id="3"/>
          <p:cNvSpPr/>
          <p:nvPr/>
        </p:nvSpPr>
        <p:spPr>
          <a:xfrm flipH="false" flipV="false" rot="-5400000">
            <a:off x="14898239" y="670034"/>
            <a:ext cx="2357221" cy="2830723"/>
          </a:xfrm>
          <a:custGeom>
            <a:avLst/>
            <a:gdLst/>
            <a:ahLst/>
            <a:cxnLst/>
            <a:rect r="r" b="b" t="t" l="l"/>
            <a:pathLst>
              <a:path h="2830723" w="2357221">
                <a:moveTo>
                  <a:pt x="0" y="0"/>
                </a:moveTo>
                <a:lnTo>
                  <a:pt x="2357220" y="0"/>
                </a:lnTo>
                <a:lnTo>
                  <a:pt x="2357220" y="2830723"/>
                </a:lnTo>
                <a:lnTo>
                  <a:pt x="0" y="2830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095375"/>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VARIABLES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5161921" y="1028700"/>
            <a:ext cx="2097379" cy="2666946"/>
          </a:xfrm>
          <a:custGeom>
            <a:avLst/>
            <a:gdLst/>
            <a:ahLst/>
            <a:cxnLst/>
            <a:rect r="r" b="b" t="t" l="l"/>
            <a:pathLst>
              <a:path h="2666946" w="2097379">
                <a:moveTo>
                  <a:pt x="0" y="0"/>
                </a:moveTo>
                <a:lnTo>
                  <a:pt x="2097379" y="0"/>
                </a:lnTo>
                <a:lnTo>
                  <a:pt x="2097379" y="2666946"/>
                </a:lnTo>
                <a:lnTo>
                  <a:pt x="0" y="2666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146846"/>
            <a:ext cx="7632704" cy="6111454"/>
          </a:xfrm>
          <a:custGeom>
            <a:avLst/>
            <a:gdLst/>
            <a:ahLst/>
            <a:cxnLst/>
            <a:rect r="r" b="b" t="t" l="l"/>
            <a:pathLst>
              <a:path h="6111454" w="7632704">
                <a:moveTo>
                  <a:pt x="0" y="0"/>
                </a:moveTo>
                <a:lnTo>
                  <a:pt x="7632704" y="0"/>
                </a:lnTo>
                <a:lnTo>
                  <a:pt x="7632704" y="6111454"/>
                </a:lnTo>
                <a:lnTo>
                  <a:pt x="0" y="6111454"/>
                </a:lnTo>
                <a:lnTo>
                  <a:pt x="0" y="0"/>
                </a:lnTo>
                <a:close/>
              </a:path>
            </a:pathLst>
          </a:custGeom>
          <a:blipFill>
            <a:blip r:embed="rId4"/>
            <a:stretch>
              <a:fillRect l="0" t="0" r="0" b="0"/>
            </a:stretch>
          </a:blipFill>
        </p:spPr>
      </p:sp>
      <p:sp>
        <p:nvSpPr>
          <p:cNvPr name="TextBox 4" id="4"/>
          <p:cNvSpPr txBox="true"/>
          <p:nvPr/>
        </p:nvSpPr>
        <p:spPr>
          <a:xfrm rot="0">
            <a:off x="8661404" y="3636538"/>
            <a:ext cx="9626596" cy="5017770"/>
          </a:xfrm>
          <a:prstGeom prst="rect">
            <a:avLst/>
          </a:prstGeom>
        </p:spPr>
        <p:txBody>
          <a:bodyPr anchor="t" rtlCol="false" tIns="0" lIns="0" bIns="0" rIns="0">
            <a:spAutoFit/>
          </a:bodyPr>
          <a:lstStyle/>
          <a:p>
            <a:pPr marL="582928" indent="-291464" lvl="1">
              <a:lnSpc>
                <a:spcPts val="4454"/>
              </a:lnSpc>
              <a:buFont typeface="Arial"/>
              <a:buChar char="•"/>
            </a:pPr>
            <a:r>
              <a:rPr lang="en-US" sz="2699">
                <a:solidFill>
                  <a:srgbClr val="FFFFFF"/>
                </a:solidFill>
                <a:latin typeface="HK Grotesk"/>
              </a:rPr>
              <a:t>1400 observations, 22 features + target</a:t>
            </a:r>
          </a:p>
          <a:p>
            <a:pPr marL="582928" indent="-291464" lvl="1">
              <a:lnSpc>
                <a:spcPts val="4454"/>
              </a:lnSpc>
              <a:buFont typeface="Arial"/>
              <a:buChar char="•"/>
            </a:pPr>
            <a:r>
              <a:rPr lang="en-US" sz="2699">
                <a:solidFill>
                  <a:srgbClr val="FFFFFF"/>
                </a:solidFill>
                <a:latin typeface="HK Grotesk"/>
              </a:rPr>
              <a:t>Target stats (Quality) - Max: 10.55, Min: 1.78, Mean: 5.67</a:t>
            </a:r>
          </a:p>
          <a:p>
            <a:pPr marL="582928" indent="-291464" lvl="1">
              <a:lnSpc>
                <a:spcPts val="4454"/>
              </a:lnSpc>
              <a:buFont typeface="Arial"/>
              <a:buChar char="•"/>
            </a:pPr>
            <a:r>
              <a:rPr lang="en-US" sz="2699">
                <a:solidFill>
                  <a:srgbClr val="FFFFFF"/>
                </a:solidFill>
                <a:latin typeface="HK Grotesk"/>
              </a:rPr>
              <a:t>All variables are floats, no categorical variables</a:t>
            </a:r>
          </a:p>
          <a:p>
            <a:pPr marL="582928" indent="-291464" lvl="1">
              <a:lnSpc>
                <a:spcPts val="4454"/>
              </a:lnSpc>
              <a:buFont typeface="Arial"/>
              <a:buChar char="•"/>
            </a:pPr>
            <a:r>
              <a:rPr lang="en-US" sz="2699">
                <a:solidFill>
                  <a:srgbClr val="FFFFFF"/>
                </a:solidFill>
                <a:latin typeface="HK Grotesk"/>
              </a:rPr>
              <a:t>No missing values in the data</a:t>
            </a:r>
          </a:p>
          <a:p>
            <a:pPr marL="582928" indent="-291464" lvl="1">
              <a:lnSpc>
                <a:spcPts val="4454"/>
              </a:lnSpc>
              <a:buFont typeface="Arial"/>
              <a:buChar char="•"/>
            </a:pPr>
            <a:r>
              <a:rPr lang="en-US" sz="2699">
                <a:solidFill>
                  <a:srgbClr val="FFFFFF"/>
                </a:solidFill>
                <a:latin typeface="HK Grotesk"/>
              </a:rPr>
              <a:t>No duplicated values in the data</a:t>
            </a:r>
          </a:p>
          <a:p>
            <a:pPr marL="582928" indent="-291464" lvl="1">
              <a:lnSpc>
                <a:spcPts val="4454"/>
              </a:lnSpc>
              <a:buFont typeface="Arial"/>
              <a:buChar char="•"/>
            </a:pPr>
            <a:r>
              <a:rPr lang="en-US" sz="2699">
                <a:solidFill>
                  <a:srgbClr val="FFFFFF"/>
                </a:solidFill>
                <a:latin typeface="HK Grotesk"/>
              </a:rPr>
              <a:t>Many features strongly correlated with target (alcohol, volatile acidity, sulphates, etc.)</a:t>
            </a:r>
          </a:p>
          <a:p>
            <a:pPr marL="582928" indent="-291464" lvl="1">
              <a:lnSpc>
                <a:spcPts val="4454"/>
              </a:lnSpc>
              <a:buFont typeface="Arial"/>
              <a:buChar char="•"/>
            </a:pPr>
            <a:r>
              <a:rPr lang="en-US" sz="2699">
                <a:solidFill>
                  <a:srgbClr val="FFFFFF"/>
                </a:solidFill>
                <a:latin typeface="HK Grotesk"/>
              </a:rPr>
              <a:t>Most variables have distributions that resemble normal distribution</a:t>
            </a:r>
          </a:p>
        </p:txBody>
      </p:sp>
      <p:sp>
        <p:nvSpPr>
          <p:cNvPr name="TextBox 5" id="5"/>
          <p:cNvSpPr txBox="true"/>
          <p:nvPr/>
        </p:nvSpPr>
        <p:spPr>
          <a:xfrm rot="0">
            <a:off x="1028700" y="1095375"/>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DATA EXPLORATION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4761778" y="1028700"/>
            <a:ext cx="2497522" cy="2502072"/>
          </a:xfrm>
          <a:custGeom>
            <a:avLst/>
            <a:gdLst/>
            <a:ahLst/>
            <a:cxnLst/>
            <a:rect r="r" b="b" t="t" l="l"/>
            <a:pathLst>
              <a:path h="2502072" w="2497522">
                <a:moveTo>
                  <a:pt x="0" y="0"/>
                </a:moveTo>
                <a:lnTo>
                  <a:pt x="2497522" y="0"/>
                </a:lnTo>
                <a:lnTo>
                  <a:pt x="2497522" y="2502072"/>
                </a:lnTo>
                <a:lnTo>
                  <a:pt x="0" y="2502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5949" y="2326928"/>
            <a:ext cx="16696102" cy="2769870"/>
          </a:xfrm>
          <a:prstGeom prst="rect">
            <a:avLst/>
          </a:prstGeom>
        </p:spPr>
        <p:txBody>
          <a:bodyPr anchor="t" rtlCol="false" tIns="0" lIns="0" bIns="0" rIns="0">
            <a:spAutoFit/>
          </a:bodyPr>
          <a:lstStyle/>
          <a:p>
            <a:pPr marL="582928" indent="-291464" lvl="1">
              <a:lnSpc>
                <a:spcPts val="4454"/>
              </a:lnSpc>
              <a:buFont typeface="Arial"/>
              <a:buChar char="•"/>
            </a:pPr>
            <a:r>
              <a:rPr lang="en-US" sz="2699">
                <a:solidFill>
                  <a:srgbClr val="FFFFFF"/>
                </a:solidFill>
                <a:latin typeface="HK Grotesk Medium"/>
              </a:rPr>
              <a:t>All variables from the intial dataset scaled using StandardScaler</a:t>
            </a:r>
          </a:p>
          <a:p>
            <a:pPr marL="582928" indent="-291464" lvl="1">
              <a:lnSpc>
                <a:spcPts val="4454"/>
              </a:lnSpc>
              <a:buFont typeface="Arial"/>
              <a:buChar char="•"/>
            </a:pPr>
            <a:r>
              <a:rPr lang="en-US" sz="2699">
                <a:solidFill>
                  <a:srgbClr val="FFFFFF"/>
                </a:solidFill>
                <a:latin typeface="HK Grotesk Medium"/>
              </a:rPr>
              <a:t>All artificial variables scaled using MinMaxScaler</a:t>
            </a:r>
          </a:p>
          <a:p>
            <a:pPr marL="582928" indent="-291464" lvl="1">
              <a:lnSpc>
                <a:spcPts val="4454"/>
              </a:lnSpc>
              <a:buFont typeface="Arial"/>
              <a:buChar char="•"/>
            </a:pPr>
            <a:r>
              <a:rPr lang="en-US" sz="2699">
                <a:solidFill>
                  <a:srgbClr val="FFFFFF"/>
                </a:solidFill>
                <a:latin typeface="HK Grotesk Medium"/>
              </a:rPr>
              <a:t>Used train_test_split, where test is 20% of the data</a:t>
            </a:r>
          </a:p>
          <a:p>
            <a:pPr marL="582928" indent="-291464" lvl="1">
              <a:lnSpc>
                <a:spcPts val="4454"/>
              </a:lnSpc>
              <a:buFont typeface="Arial"/>
              <a:buChar char="•"/>
            </a:pPr>
            <a:r>
              <a:rPr lang="en-US" sz="2699">
                <a:solidFill>
                  <a:srgbClr val="FFFFFF"/>
                </a:solidFill>
                <a:latin typeface="HK Grotesk Medium"/>
              </a:rPr>
              <a:t>Scalers fitted on train split, then transformed both train and test</a:t>
            </a:r>
          </a:p>
          <a:p>
            <a:pPr marL="582928" indent="-291464" lvl="1">
              <a:lnSpc>
                <a:spcPts val="4454"/>
              </a:lnSpc>
              <a:buFont typeface="Arial"/>
              <a:buChar char="•"/>
            </a:pPr>
            <a:r>
              <a:rPr lang="en-US" sz="2699">
                <a:solidFill>
                  <a:srgbClr val="FFFFFF"/>
                </a:solidFill>
                <a:latin typeface="HK Grotesk Medium"/>
              </a:rPr>
              <a:t>All results checked with k-fold Cross-Validation</a:t>
            </a:r>
          </a:p>
        </p:txBody>
      </p:sp>
      <p:sp>
        <p:nvSpPr>
          <p:cNvPr name="TextBox 4" id="4"/>
          <p:cNvSpPr txBox="true"/>
          <p:nvPr/>
        </p:nvSpPr>
        <p:spPr>
          <a:xfrm rot="0">
            <a:off x="1028700" y="1095375"/>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DATA PREPARATION</a:t>
            </a:r>
          </a:p>
        </p:txBody>
      </p:sp>
      <p:sp>
        <p:nvSpPr>
          <p:cNvPr name="TextBox 5" id="5"/>
          <p:cNvSpPr txBox="true"/>
          <p:nvPr/>
        </p:nvSpPr>
        <p:spPr>
          <a:xfrm rot="0">
            <a:off x="1422738" y="6109857"/>
            <a:ext cx="6891509" cy="2623185"/>
          </a:xfrm>
          <a:prstGeom prst="rect">
            <a:avLst/>
          </a:prstGeom>
        </p:spPr>
        <p:txBody>
          <a:bodyPr anchor="t" rtlCol="false" tIns="0" lIns="0" bIns="0" rIns="0">
            <a:spAutoFit/>
          </a:bodyPr>
          <a:lstStyle/>
          <a:p>
            <a:pPr algn="just">
              <a:lnSpc>
                <a:spcPts val="3510"/>
              </a:lnSpc>
            </a:pPr>
            <a:r>
              <a:rPr lang="en-US" sz="2700">
                <a:solidFill>
                  <a:srgbClr val="FFFFFF"/>
                </a:solidFill>
                <a:latin typeface="HK Grotesk Medium"/>
              </a:rPr>
              <a:t>Standardizes features by removing the mean and scaling to unit variance. This is achieved by subtracting the mean value from each feature and then dividing by the standard deviation. As a result, the feature will have a mean of 0 and a standard deviation of 1.</a:t>
            </a:r>
          </a:p>
        </p:txBody>
      </p:sp>
      <p:sp>
        <p:nvSpPr>
          <p:cNvPr name="TextBox 6" id="6"/>
          <p:cNvSpPr txBox="true"/>
          <p:nvPr/>
        </p:nvSpPr>
        <p:spPr>
          <a:xfrm rot="0">
            <a:off x="3350565" y="5452632"/>
            <a:ext cx="3035856" cy="523875"/>
          </a:xfrm>
          <a:prstGeom prst="rect">
            <a:avLst/>
          </a:prstGeom>
        </p:spPr>
        <p:txBody>
          <a:bodyPr anchor="t" rtlCol="false" tIns="0" lIns="0" bIns="0" rIns="0">
            <a:spAutoFit/>
          </a:bodyPr>
          <a:lstStyle/>
          <a:p>
            <a:pPr algn="ctr">
              <a:lnSpc>
                <a:spcPts val="4199"/>
              </a:lnSpc>
              <a:spcBef>
                <a:spcPct val="0"/>
              </a:spcBef>
            </a:pPr>
            <a:r>
              <a:rPr lang="en-US" sz="3499">
                <a:solidFill>
                  <a:srgbClr val="DD5F6B"/>
                </a:solidFill>
                <a:latin typeface="HK Grotesk Bold"/>
              </a:rPr>
              <a:t>StandardScaler</a:t>
            </a:r>
          </a:p>
        </p:txBody>
      </p:sp>
      <p:sp>
        <p:nvSpPr>
          <p:cNvPr name="TextBox 7" id="7"/>
          <p:cNvSpPr txBox="true"/>
          <p:nvPr/>
        </p:nvSpPr>
        <p:spPr>
          <a:xfrm rot="0">
            <a:off x="10183325" y="6109857"/>
            <a:ext cx="6937866" cy="3499485"/>
          </a:xfrm>
          <a:prstGeom prst="rect">
            <a:avLst/>
          </a:prstGeom>
        </p:spPr>
        <p:txBody>
          <a:bodyPr anchor="t" rtlCol="false" tIns="0" lIns="0" bIns="0" rIns="0">
            <a:spAutoFit/>
          </a:bodyPr>
          <a:lstStyle/>
          <a:p>
            <a:pPr algn="just">
              <a:lnSpc>
                <a:spcPts val="3510"/>
              </a:lnSpc>
            </a:pPr>
            <a:r>
              <a:rPr lang="en-US" sz="2700">
                <a:solidFill>
                  <a:srgbClr val="FFFFFF"/>
                </a:solidFill>
                <a:latin typeface="HK Grotesk Medium"/>
              </a:rPr>
              <a:t>Transforms features by scaling each feature to a given range, typically between 0 and 1. It does this by subtracting the minimum value of the feature and then dividing by the range. This scaling preserves the shape of the original distribution without distorting differences in the ranges of values.</a:t>
            </a:r>
          </a:p>
          <a:p>
            <a:pPr algn="just">
              <a:lnSpc>
                <a:spcPts val="3510"/>
              </a:lnSpc>
            </a:pPr>
          </a:p>
        </p:txBody>
      </p:sp>
      <p:sp>
        <p:nvSpPr>
          <p:cNvPr name="TextBox 8" id="8"/>
          <p:cNvSpPr txBox="true"/>
          <p:nvPr/>
        </p:nvSpPr>
        <p:spPr>
          <a:xfrm rot="0">
            <a:off x="12237498" y="5452632"/>
            <a:ext cx="2829520" cy="523875"/>
          </a:xfrm>
          <a:prstGeom prst="rect">
            <a:avLst/>
          </a:prstGeom>
        </p:spPr>
        <p:txBody>
          <a:bodyPr anchor="t" rtlCol="false" tIns="0" lIns="0" bIns="0" rIns="0">
            <a:spAutoFit/>
          </a:bodyPr>
          <a:lstStyle/>
          <a:p>
            <a:pPr algn="ctr">
              <a:lnSpc>
                <a:spcPts val="4199"/>
              </a:lnSpc>
              <a:spcBef>
                <a:spcPct val="0"/>
              </a:spcBef>
            </a:pPr>
            <a:r>
              <a:rPr lang="en-US" sz="3499">
                <a:solidFill>
                  <a:srgbClr val="DD5F6B"/>
                </a:solidFill>
                <a:latin typeface="HK Grotesk Bold"/>
              </a:rPr>
              <a:t>MinMaxScaler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028700" y="2570793"/>
            <a:ext cx="16696102" cy="521970"/>
          </a:xfrm>
          <a:prstGeom prst="rect">
            <a:avLst/>
          </a:prstGeom>
        </p:spPr>
        <p:txBody>
          <a:bodyPr anchor="t" rtlCol="false" tIns="0" lIns="0" bIns="0" rIns="0">
            <a:spAutoFit/>
          </a:bodyPr>
          <a:lstStyle/>
          <a:p>
            <a:pPr>
              <a:lnSpc>
                <a:spcPts val="4454"/>
              </a:lnSpc>
            </a:pPr>
            <a:r>
              <a:rPr lang="en-US" sz="2699">
                <a:solidFill>
                  <a:srgbClr val="FFFFFF"/>
                </a:solidFill>
                <a:latin typeface="HK Grotesk"/>
              </a:rPr>
              <a:t>We checked a variety of different algorithms and chosen the most promising ones</a:t>
            </a:r>
          </a:p>
        </p:txBody>
      </p:sp>
      <p:sp>
        <p:nvSpPr>
          <p:cNvPr name="Freeform 3" id="3"/>
          <p:cNvSpPr/>
          <p:nvPr/>
        </p:nvSpPr>
        <p:spPr>
          <a:xfrm flipH="false" flipV="false" rot="-5400000">
            <a:off x="14898239" y="670034"/>
            <a:ext cx="2357221" cy="2830723"/>
          </a:xfrm>
          <a:custGeom>
            <a:avLst/>
            <a:gdLst/>
            <a:ahLst/>
            <a:cxnLst/>
            <a:rect r="r" b="b" t="t" l="l"/>
            <a:pathLst>
              <a:path h="2830723" w="2357221">
                <a:moveTo>
                  <a:pt x="0" y="0"/>
                </a:moveTo>
                <a:lnTo>
                  <a:pt x="2357220" y="0"/>
                </a:lnTo>
                <a:lnTo>
                  <a:pt x="2357220" y="2830723"/>
                </a:lnTo>
                <a:lnTo>
                  <a:pt x="0" y="2830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095375"/>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MODELLING APPROACH</a:t>
            </a:r>
          </a:p>
        </p:txBody>
      </p:sp>
      <p:sp>
        <p:nvSpPr>
          <p:cNvPr name="TextBox 5" id="5"/>
          <p:cNvSpPr txBox="true"/>
          <p:nvPr/>
        </p:nvSpPr>
        <p:spPr>
          <a:xfrm rot="0">
            <a:off x="1028700" y="4409662"/>
            <a:ext cx="5161294" cy="1962245"/>
          </a:xfrm>
          <a:prstGeom prst="rect">
            <a:avLst/>
          </a:prstGeom>
        </p:spPr>
        <p:txBody>
          <a:bodyPr anchor="t" rtlCol="false" tIns="0" lIns="0" bIns="0" rIns="0">
            <a:spAutoFit/>
          </a:bodyPr>
          <a:lstStyle/>
          <a:p>
            <a:pPr algn="just">
              <a:lnSpc>
                <a:spcPts val="2628"/>
              </a:lnSpc>
            </a:pPr>
            <a:r>
              <a:rPr lang="en-US" sz="2022">
                <a:solidFill>
                  <a:srgbClr val="FFFFFF"/>
                </a:solidFill>
                <a:latin typeface="HK Grotesk Medium"/>
              </a:rPr>
              <a:t>Offers a straightforward and transparent model that is easy to interpret, making it an excellent choice for understanding the relationship between features and the target. It’s the go-to method for establishing a baseline in predictive performance.</a:t>
            </a:r>
          </a:p>
        </p:txBody>
      </p:sp>
      <p:sp>
        <p:nvSpPr>
          <p:cNvPr name="TextBox 6" id="6"/>
          <p:cNvSpPr txBox="true"/>
          <p:nvPr/>
        </p:nvSpPr>
        <p:spPr>
          <a:xfrm rot="0">
            <a:off x="2272066" y="3905568"/>
            <a:ext cx="2616251"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Linear Regression</a:t>
            </a:r>
          </a:p>
        </p:txBody>
      </p:sp>
      <p:sp>
        <p:nvSpPr>
          <p:cNvPr name="TextBox 7" id="7"/>
          <p:cNvSpPr txBox="true"/>
          <p:nvPr/>
        </p:nvSpPr>
        <p:spPr>
          <a:xfrm rot="0">
            <a:off x="6796104" y="4409662"/>
            <a:ext cx="5161294" cy="1962245"/>
          </a:xfrm>
          <a:prstGeom prst="rect">
            <a:avLst/>
          </a:prstGeom>
        </p:spPr>
        <p:txBody>
          <a:bodyPr anchor="t" rtlCol="false" tIns="0" lIns="0" bIns="0" rIns="0">
            <a:spAutoFit/>
          </a:bodyPr>
          <a:lstStyle/>
          <a:p>
            <a:pPr algn="just">
              <a:lnSpc>
                <a:spcPts val="2628"/>
              </a:lnSpc>
            </a:pPr>
            <a:r>
              <a:rPr lang="en-US" sz="2022">
                <a:solidFill>
                  <a:srgbClr val="FFFFFF"/>
                </a:solidFill>
                <a:latin typeface="HK Grotesk Medium"/>
              </a:rPr>
              <a:t>Excels in handling complex datasets with interrelated features. Its ensemble approach, which builds multiple decision trees and merges their outcomes, is effective in reducing overfitting and providing a more generalizable model.</a:t>
            </a:r>
          </a:p>
        </p:txBody>
      </p:sp>
      <p:sp>
        <p:nvSpPr>
          <p:cNvPr name="TextBox 8" id="8"/>
          <p:cNvSpPr txBox="true"/>
          <p:nvPr/>
        </p:nvSpPr>
        <p:spPr>
          <a:xfrm rot="0">
            <a:off x="7470874" y="3905568"/>
            <a:ext cx="3811754"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Random Forest Regressor</a:t>
            </a:r>
          </a:p>
        </p:txBody>
      </p:sp>
      <p:sp>
        <p:nvSpPr>
          <p:cNvPr name="TextBox 9" id="9"/>
          <p:cNvSpPr txBox="true"/>
          <p:nvPr/>
        </p:nvSpPr>
        <p:spPr>
          <a:xfrm rot="0">
            <a:off x="12563508" y="4409662"/>
            <a:ext cx="5161294" cy="1962245"/>
          </a:xfrm>
          <a:prstGeom prst="rect">
            <a:avLst/>
          </a:prstGeom>
        </p:spPr>
        <p:txBody>
          <a:bodyPr anchor="t" rtlCol="false" tIns="0" lIns="0" bIns="0" rIns="0">
            <a:spAutoFit/>
          </a:bodyPr>
          <a:lstStyle/>
          <a:p>
            <a:pPr algn="just">
              <a:lnSpc>
                <a:spcPts val="2628"/>
              </a:lnSpc>
            </a:pPr>
            <a:r>
              <a:rPr lang="en-US" sz="2022">
                <a:solidFill>
                  <a:srgbClr val="FFFFFF"/>
                </a:solidFill>
                <a:latin typeface="HK Grotesk Medium"/>
              </a:rPr>
              <a:t>Has strong robustness to different data distributions. It employs gradient boosting on decision trees and has been engineered to deliver state-of-the-art results with minimal hyperparameter tuning. It is one of the spiritual successors to Random Forest.</a:t>
            </a:r>
          </a:p>
        </p:txBody>
      </p:sp>
      <p:sp>
        <p:nvSpPr>
          <p:cNvPr name="TextBox 10" id="10"/>
          <p:cNvSpPr txBox="true"/>
          <p:nvPr/>
        </p:nvSpPr>
        <p:spPr>
          <a:xfrm rot="0">
            <a:off x="13684619" y="3905568"/>
            <a:ext cx="2919072"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CatBoost Regressor</a:t>
            </a:r>
          </a:p>
        </p:txBody>
      </p:sp>
      <p:sp>
        <p:nvSpPr>
          <p:cNvPr name="TextBox 11" id="11"/>
          <p:cNvSpPr txBox="true"/>
          <p:nvPr/>
        </p:nvSpPr>
        <p:spPr>
          <a:xfrm rot="0">
            <a:off x="6563353" y="7514177"/>
            <a:ext cx="5161294" cy="1962245"/>
          </a:xfrm>
          <a:prstGeom prst="rect">
            <a:avLst/>
          </a:prstGeom>
        </p:spPr>
        <p:txBody>
          <a:bodyPr anchor="t" rtlCol="false" tIns="0" lIns="0" bIns="0" rIns="0">
            <a:spAutoFit/>
          </a:bodyPr>
          <a:lstStyle/>
          <a:p>
            <a:pPr algn="just">
              <a:lnSpc>
                <a:spcPts val="2628"/>
              </a:lnSpc>
            </a:pPr>
            <a:r>
              <a:rPr lang="en-US" sz="2022">
                <a:solidFill>
                  <a:srgbClr val="FFFFFF"/>
                </a:solidFill>
                <a:latin typeface="HK Grotesk Medium"/>
              </a:rPr>
              <a:t>Ensemble technique that combines multiple regression models to capitalize on their individual predictive power. By learning how to use the strengths of each base model, stacking often achieves better performance than any single model could on its own.</a:t>
            </a:r>
          </a:p>
        </p:txBody>
      </p:sp>
      <p:sp>
        <p:nvSpPr>
          <p:cNvPr name="TextBox 12" id="12"/>
          <p:cNvSpPr txBox="true"/>
          <p:nvPr/>
        </p:nvSpPr>
        <p:spPr>
          <a:xfrm rot="0">
            <a:off x="8508752" y="7010082"/>
            <a:ext cx="1270496"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Stacking</a:t>
            </a:r>
          </a:p>
        </p:txBody>
      </p:sp>
      <p:sp>
        <p:nvSpPr>
          <p:cNvPr name="TextBox 13" id="13"/>
          <p:cNvSpPr txBox="true"/>
          <p:nvPr/>
        </p:nvSpPr>
        <p:spPr>
          <a:xfrm rot="0">
            <a:off x="12563508" y="7516731"/>
            <a:ext cx="5161294" cy="2290391"/>
          </a:xfrm>
          <a:prstGeom prst="rect">
            <a:avLst/>
          </a:prstGeom>
        </p:spPr>
        <p:txBody>
          <a:bodyPr anchor="t" rtlCol="false" tIns="0" lIns="0" bIns="0" rIns="0">
            <a:spAutoFit/>
          </a:bodyPr>
          <a:lstStyle/>
          <a:p>
            <a:pPr algn="just">
              <a:lnSpc>
                <a:spcPts val="2628"/>
              </a:lnSpc>
            </a:pPr>
            <a:r>
              <a:rPr lang="en-US" sz="2022">
                <a:solidFill>
                  <a:srgbClr val="FFFFFF"/>
                </a:solidFill>
                <a:latin typeface="HK Grotesk Medium"/>
              </a:rPr>
              <a:t>Incorporates predictions from various models and uses a majority vote for the final prediction. This method is beneficial because it can smooth out individual model anomalies and biases, leading to improved accuracy and reliability in predictive outcomes.</a:t>
            </a:r>
          </a:p>
          <a:p>
            <a:pPr algn="just">
              <a:lnSpc>
                <a:spcPts val="2628"/>
              </a:lnSpc>
            </a:pPr>
          </a:p>
        </p:txBody>
      </p:sp>
      <p:sp>
        <p:nvSpPr>
          <p:cNvPr name="TextBox 14" id="14"/>
          <p:cNvSpPr txBox="true"/>
          <p:nvPr/>
        </p:nvSpPr>
        <p:spPr>
          <a:xfrm rot="0">
            <a:off x="14659204" y="7010082"/>
            <a:ext cx="969903"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Voting</a:t>
            </a:r>
          </a:p>
        </p:txBody>
      </p:sp>
      <p:sp>
        <p:nvSpPr>
          <p:cNvPr name="TextBox 15" id="15"/>
          <p:cNvSpPr txBox="true"/>
          <p:nvPr/>
        </p:nvSpPr>
        <p:spPr>
          <a:xfrm rot="0">
            <a:off x="999544" y="7516731"/>
            <a:ext cx="5161294" cy="1962245"/>
          </a:xfrm>
          <a:prstGeom prst="rect">
            <a:avLst/>
          </a:prstGeom>
        </p:spPr>
        <p:txBody>
          <a:bodyPr anchor="t" rtlCol="false" tIns="0" lIns="0" bIns="0" rIns="0">
            <a:spAutoFit/>
          </a:bodyPr>
          <a:lstStyle/>
          <a:p>
            <a:pPr algn="just">
              <a:lnSpc>
                <a:spcPts val="2628"/>
              </a:lnSpc>
            </a:pPr>
            <a:r>
              <a:rPr lang="en-US" sz="2022">
                <a:solidFill>
                  <a:srgbClr val="FFFFFF"/>
                </a:solidFill>
                <a:latin typeface="HK Grotesk Medium"/>
              </a:rPr>
              <a:t>High performance gradient boosting framework renowned for its speed and efficiency, particularly with large datasets. It uses advanced techniques to accelerate training and reduce memory usage without compromising accuracy.</a:t>
            </a:r>
          </a:p>
        </p:txBody>
      </p:sp>
      <p:sp>
        <p:nvSpPr>
          <p:cNvPr name="TextBox 16" id="16"/>
          <p:cNvSpPr txBox="true"/>
          <p:nvPr/>
        </p:nvSpPr>
        <p:spPr>
          <a:xfrm rot="0">
            <a:off x="2794692" y="7010082"/>
            <a:ext cx="1570999"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LightGBM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4947148" y="1028700"/>
            <a:ext cx="2312152" cy="2482234"/>
          </a:xfrm>
          <a:custGeom>
            <a:avLst/>
            <a:gdLst/>
            <a:ahLst/>
            <a:cxnLst/>
            <a:rect r="r" b="b" t="t" l="l"/>
            <a:pathLst>
              <a:path h="2482234" w="2312152">
                <a:moveTo>
                  <a:pt x="0" y="0"/>
                </a:moveTo>
                <a:lnTo>
                  <a:pt x="2312152" y="0"/>
                </a:lnTo>
                <a:lnTo>
                  <a:pt x="2312152" y="2482234"/>
                </a:lnTo>
                <a:lnTo>
                  <a:pt x="0" y="2482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95375"/>
            <a:ext cx="10264276"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MODELLING RESULTS</a:t>
            </a:r>
          </a:p>
        </p:txBody>
      </p:sp>
      <p:sp>
        <p:nvSpPr>
          <p:cNvPr name="TextBox 4" id="4"/>
          <p:cNvSpPr txBox="true"/>
          <p:nvPr/>
        </p:nvSpPr>
        <p:spPr>
          <a:xfrm rot="0">
            <a:off x="6674819" y="3974445"/>
            <a:ext cx="4938363" cy="3327119"/>
          </a:xfrm>
          <a:prstGeom prst="rect">
            <a:avLst/>
          </a:prstGeom>
        </p:spPr>
        <p:txBody>
          <a:bodyPr anchor="t" rtlCol="false" tIns="0" lIns="0" bIns="0" rIns="0">
            <a:spAutoFit/>
          </a:bodyPr>
          <a:lstStyle/>
          <a:p>
            <a:pPr marL="436577" indent="-218289" lvl="1">
              <a:lnSpc>
                <a:spcPts val="2628"/>
              </a:lnSpc>
              <a:buFont typeface="Arial"/>
              <a:buChar char="•"/>
            </a:pPr>
            <a:r>
              <a:rPr lang="en-US" sz="2022">
                <a:solidFill>
                  <a:srgbClr val="FFFFFF"/>
                </a:solidFill>
                <a:latin typeface="HK Grotesk Medium"/>
              </a:rPr>
              <a:t>Hyperparameters</a:t>
            </a:r>
          </a:p>
          <a:p>
            <a:pPr marL="873155" indent="-291052" lvl="2">
              <a:lnSpc>
                <a:spcPts val="2628"/>
              </a:lnSpc>
              <a:buFont typeface="Arial"/>
              <a:buChar char="⚬"/>
            </a:pPr>
            <a:r>
              <a:rPr lang="en-US" sz="2022">
                <a:solidFill>
                  <a:srgbClr val="FFFFFF"/>
                </a:solidFill>
                <a:latin typeface="HK Grotesk Medium"/>
              </a:rPr>
              <a:t>'min_weight_fraction_leaf': 0.0, </a:t>
            </a:r>
          </a:p>
          <a:p>
            <a:pPr marL="873155" indent="-291052" lvl="2">
              <a:lnSpc>
                <a:spcPts val="2628"/>
              </a:lnSpc>
              <a:buFont typeface="Arial"/>
              <a:buChar char="⚬"/>
            </a:pPr>
            <a:r>
              <a:rPr lang="en-US" sz="2022">
                <a:solidFill>
                  <a:srgbClr val="FFFFFF"/>
                </a:solidFill>
                <a:latin typeface="HK Grotesk Medium"/>
              </a:rPr>
              <a:t>'min_samples_split': 2,  </a:t>
            </a:r>
          </a:p>
          <a:p>
            <a:pPr marL="873155" indent="-291052" lvl="2">
              <a:lnSpc>
                <a:spcPts val="2628"/>
              </a:lnSpc>
              <a:buFont typeface="Arial"/>
              <a:buChar char="⚬"/>
            </a:pPr>
            <a:r>
              <a:rPr lang="en-US" sz="2022">
                <a:solidFill>
                  <a:srgbClr val="FFFFFF"/>
                </a:solidFill>
                <a:latin typeface="HK Grotesk Medium"/>
              </a:rPr>
              <a:t>'min_samples_leaf': 8,</a:t>
            </a:r>
          </a:p>
          <a:p>
            <a:pPr marL="873155" indent="-291052" lvl="2">
              <a:lnSpc>
                <a:spcPts val="2628"/>
              </a:lnSpc>
              <a:buFont typeface="Arial"/>
              <a:buChar char="⚬"/>
            </a:pPr>
            <a:r>
              <a:rPr lang="en-US" sz="2022">
                <a:solidFill>
                  <a:srgbClr val="FFFFFF"/>
                </a:solidFill>
                <a:latin typeface="HK Grotesk Medium"/>
              </a:rPr>
              <a:t>'max_features': 'auto',  </a:t>
            </a:r>
          </a:p>
          <a:p>
            <a:pPr marL="873155" indent="-291052" lvl="2">
              <a:lnSpc>
                <a:spcPts val="2628"/>
              </a:lnSpc>
              <a:buFont typeface="Arial"/>
              <a:buChar char="⚬"/>
            </a:pPr>
            <a:r>
              <a:rPr lang="en-US" sz="2022">
                <a:solidFill>
                  <a:srgbClr val="FFFFFF"/>
                </a:solidFill>
                <a:latin typeface="HK Grotesk Medium"/>
              </a:rPr>
              <a:t>'max_depth': 30</a:t>
            </a:r>
          </a:p>
          <a:p>
            <a:pPr marL="436577" indent="-218289" lvl="1">
              <a:lnSpc>
                <a:spcPts val="2628"/>
              </a:lnSpc>
              <a:buFont typeface="Arial"/>
              <a:buChar char="•"/>
            </a:pPr>
            <a:r>
              <a:rPr lang="en-US" sz="2022">
                <a:solidFill>
                  <a:srgbClr val="FFFFFF"/>
                </a:solidFill>
                <a:latin typeface="HK Grotesk Medium"/>
              </a:rPr>
              <a:t>Results</a:t>
            </a:r>
          </a:p>
          <a:p>
            <a:pPr marL="873155" indent="-291052" lvl="2">
              <a:lnSpc>
                <a:spcPts val="2628"/>
              </a:lnSpc>
              <a:buFont typeface="Arial"/>
              <a:buChar char="⚬"/>
            </a:pPr>
            <a:r>
              <a:rPr lang="en-US" sz="2022">
                <a:solidFill>
                  <a:srgbClr val="FFFFFF"/>
                </a:solidFill>
                <a:latin typeface="HK Grotesk Medium"/>
              </a:rPr>
              <a:t>MAPE: 0.17</a:t>
            </a:r>
          </a:p>
          <a:p>
            <a:pPr marL="873155" indent="-291052" lvl="2">
              <a:lnSpc>
                <a:spcPts val="2628"/>
              </a:lnSpc>
              <a:buFont typeface="Arial"/>
              <a:buChar char="⚬"/>
            </a:pPr>
            <a:r>
              <a:rPr lang="en-US" sz="2022">
                <a:solidFill>
                  <a:srgbClr val="FFFFFF"/>
                </a:solidFill>
                <a:latin typeface="HK Grotesk Medium"/>
              </a:rPr>
              <a:t>MAE: 0.88</a:t>
            </a:r>
          </a:p>
          <a:p>
            <a:pPr algn="l" marL="873155" indent="-291052" lvl="2">
              <a:lnSpc>
                <a:spcPts val="2628"/>
              </a:lnSpc>
              <a:buFont typeface="Arial"/>
              <a:buChar char="⚬"/>
            </a:pPr>
            <a:r>
              <a:rPr lang="en-US" sz="2022">
                <a:solidFill>
                  <a:srgbClr val="FFFFFF"/>
                </a:solidFill>
                <a:latin typeface="HK Grotesk Medium"/>
              </a:rPr>
              <a:t>R2: 0.20</a:t>
            </a:r>
          </a:p>
        </p:txBody>
      </p:sp>
      <p:sp>
        <p:nvSpPr>
          <p:cNvPr name="TextBox 5" id="5"/>
          <p:cNvSpPr txBox="true"/>
          <p:nvPr/>
        </p:nvSpPr>
        <p:spPr>
          <a:xfrm rot="0">
            <a:off x="1197349" y="7568264"/>
            <a:ext cx="2616251"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Linear Regression</a:t>
            </a:r>
          </a:p>
        </p:txBody>
      </p:sp>
      <p:sp>
        <p:nvSpPr>
          <p:cNvPr name="TextBox 6" id="6"/>
          <p:cNvSpPr txBox="true"/>
          <p:nvPr/>
        </p:nvSpPr>
        <p:spPr>
          <a:xfrm rot="0">
            <a:off x="7336477" y="3535879"/>
            <a:ext cx="2344549"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Random Forest </a:t>
            </a:r>
          </a:p>
        </p:txBody>
      </p:sp>
      <p:sp>
        <p:nvSpPr>
          <p:cNvPr name="TextBox 7" id="7"/>
          <p:cNvSpPr txBox="true"/>
          <p:nvPr/>
        </p:nvSpPr>
        <p:spPr>
          <a:xfrm rot="0">
            <a:off x="14127789" y="3535879"/>
            <a:ext cx="1451868"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CatBoost </a:t>
            </a:r>
          </a:p>
        </p:txBody>
      </p:sp>
      <p:sp>
        <p:nvSpPr>
          <p:cNvPr name="TextBox 8" id="8"/>
          <p:cNvSpPr txBox="true"/>
          <p:nvPr/>
        </p:nvSpPr>
        <p:spPr>
          <a:xfrm rot="0">
            <a:off x="7873504" y="7568264"/>
            <a:ext cx="1270496"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Stacking</a:t>
            </a:r>
          </a:p>
        </p:txBody>
      </p:sp>
      <p:sp>
        <p:nvSpPr>
          <p:cNvPr name="TextBox 9" id="9"/>
          <p:cNvSpPr txBox="true"/>
          <p:nvPr/>
        </p:nvSpPr>
        <p:spPr>
          <a:xfrm rot="0">
            <a:off x="14127789" y="7568264"/>
            <a:ext cx="969903"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Voting</a:t>
            </a:r>
          </a:p>
        </p:txBody>
      </p:sp>
      <p:sp>
        <p:nvSpPr>
          <p:cNvPr name="TextBox 10" id="10"/>
          <p:cNvSpPr txBox="true"/>
          <p:nvPr/>
        </p:nvSpPr>
        <p:spPr>
          <a:xfrm rot="0">
            <a:off x="1991126" y="3501409"/>
            <a:ext cx="1570999" cy="401873"/>
          </a:xfrm>
          <a:prstGeom prst="rect">
            <a:avLst/>
          </a:prstGeom>
        </p:spPr>
        <p:txBody>
          <a:bodyPr anchor="t" rtlCol="false" tIns="0" lIns="0" bIns="0" rIns="0">
            <a:spAutoFit/>
          </a:bodyPr>
          <a:lstStyle/>
          <a:p>
            <a:pPr algn="ctr">
              <a:lnSpc>
                <a:spcPts val="3145"/>
              </a:lnSpc>
              <a:spcBef>
                <a:spcPct val="0"/>
              </a:spcBef>
            </a:pPr>
            <a:r>
              <a:rPr lang="en-US" sz="2621">
                <a:solidFill>
                  <a:srgbClr val="DD5F6B"/>
                </a:solidFill>
                <a:latin typeface="HK Grotesk Bold"/>
              </a:rPr>
              <a:t>LightGBM </a:t>
            </a:r>
          </a:p>
        </p:txBody>
      </p:sp>
      <p:sp>
        <p:nvSpPr>
          <p:cNvPr name="TextBox 11" id="11"/>
          <p:cNvSpPr txBox="true"/>
          <p:nvPr/>
        </p:nvSpPr>
        <p:spPr>
          <a:xfrm rot="0">
            <a:off x="999544" y="2183447"/>
            <a:ext cx="16696102" cy="1083945"/>
          </a:xfrm>
          <a:prstGeom prst="rect">
            <a:avLst/>
          </a:prstGeom>
        </p:spPr>
        <p:txBody>
          <a:bodyPr anchor="t" rtlCol="false" tIns="0" lIns="0" bIns="0" rIns="0">
            <a:spAutoFit/>
          </a:bodyPr>
          <a:lstStyle/>
          <a:p>
            <a:pPr>
              <a:lnSpc>
                <a:spcPts val="4454"/>
              </a:lnSpc>
            </a:pPr>
            <a:r>
              <a:rPr lang="en-US" sz="2699">
                <a:solidFill>
                  <a:srgbClr val="FFFFFF"/>
                </a:solidFill>
                <a:latin typeface="HK Grotesk Medium"/>
              </a:rPr>
              <a:t>For each model, we searched for the best hyperparameters (Random Search) </a:t>
            </a:r>
          </a:p>
          <a:p>
            <a:pPr>
              <a:lnSpc>
                <a:spcPts val="4454"/>
              </a:lnSpc>
            </a:pPr>
            <a:r>
              <a:rPr lang="en-US" sz="2699">
                <a:solidFill>
                  <a:srgbClr val="FFFFFF"/>
                </a:solidFill>
                <a:latin typeface="HK Grotesk Medium"/>
              </a:rPr>
              <a:t>and used Forward Selection algorithm with Random Forest to get the final features</a:t>
            </a:r>
          </a:p>
        </p:txBody>
      </p:sp>
      <p:sp>
        <p:nvSpPr>
          <p:cNvPr name="TextBox 12" id="12"/>
          <p:cNvSpPr txBox="true"/>
          <p:nvPr/>
        </p:nvSpPr>
        <p:spPr>
          <a:xfrm rot="0">
            <a:off x="1197349" y="8198737"/>
            <a:ext cx="3892345" cy="1305953"/>
          </a:xfrm>
          <a:prstGeom prst="rect">
            <a:avLst/>
          </a:prstGeom>
        </p:spPr>
        <p:txBody>
          <a:bodyPr anchor="t" rtlCol="false" tIns="0" lIns="0" bIns="0" rIns="0">
            <a:spAutoFit/>
          </a:bodyPr>
          <a:lstStyle/>
          <a:p>
            <a:pPr algn="just" marL="436577" indent="-218288" lvl="1">
              <a:lnSpc>
                <a:spcPts val="2628"/>
              </a:lnSpc>
              <a:buFont typeface="Arial"/>
              <a:buChar char="•"/>
            </a:pPr>
            <a:r>
              <a:rPr lang="en-US" sz="2022">
                <a:solidFill>
                  <a:srgbClr val="FFFFFF"/>
                </a:solidFill>
                <a:latin typeface="HK Grotesk Medium"/>
              </a:rPr>
              <a:t>Results</a:t>
            </a:r>
          </a:p>
          <a:p>
            <a:pPr algn="just" marL="873154" indent="-291051" lvl="2">
              <a:lnSpc>
                <a:spcPts val="2628"/>
              </a:lnSpc>
              <a:buFont typeface="Arial"/>
              <a:buChar char="⚬"/>
            </a:pPr>
            <a:r>
              <a:rPr lang="en-US" sz="2022">
                <a:solidFill>
                  <a:srgbClr val="FFFFFF"/>
                </a:solidFill>
                <a:latin typeface="HK Grotesk Medium"/>
              </a:rPr>
              <a:t>MAPE: 0.17</a:t>
            </a:r>
          </a:p>
          <a:p>
            <a:pPr algn="just" marL="873154" indent="-291051" lvl="2">
              <a:lnSpc>
                <a:spcPts val="2628"/>
              </a:lnSpc>
              <a:buFont typeface="Arial"/>
              <a:buChar char="⚬"/>
            </a:pPr>
            <a:r>
              <a:rPr lang="en-US" sz="2022">
                <a:solidFill>
                  <a:srgbClr val="FFFFFF"/>
                </a:solidFill>
                <a:latin typeface="HK Grotesk Medium"/>
              </a:rPr>
              <a:t>MAE: 0.87</a:t>
            </a:r>
          </a:p>
          <a:p>
            <a:pPr algn="just" marL="873154" indent="-291051" lvl="2">
              <a:lnSpc>
                <a:spcPts val="2628"/>
              </a:lnSpc>
              <a:buFont typeface="Arial"/>
              <a:buChar char="⚬"/>
            </a:pPr>
            <a:r>
              <a:rPr lang="en-US" sz="2022">
                <a:solidFill>
                  <a:srgbClr val="FFFFFF"/>
                </a:solidFill>
                <a:latin typeface="HK Grotesk Medium"/>
              </a:rPr>
              <a:t>R2: 0.21</a:t>
            </a:r>
          </a:p>
        </p:txBody>
      </p:sp>
      <p:sp>
        <p:nvSpPr>
          <p:cNvPr name="TextBox 13" id="13"/>
          <p:cNvSpPr txBox="true"/>
          <p:nvPr/>
        </p:nvSpPr>
        <p:spPr>
          <a:xfrm rot="0">
            <a:off x="6674819" y="8198737"/>
            <a:ext cx="4015091" cy="1305953"/>
          </a:xfrm>
          <a:prstGeom prst="rect">
            <a:avLst/>
          </a:prstGeom>
        </p:spPr>
        <p:txBody>
          <a:bodyPr anchor="t" rtlCol="false" tIns="0" lIns="0" bIns="0" rIns="0">
            <a:spAutoFit/>
          </a:bodyPr>
          <a:lstStyle/>
          <a:p>
            <a:pPr algn="just" marL="436577" indent="-218288" lvl="1">
              <a:lnSpc>
                <a:spcPts val="2628"/>
              </a:lnSpc>
              <a:buFont typeface="Arial"/>
              <a:buChar char="•"/>
            </a:pPr>
            <a:r>
              <a:rPr lang="en-US" sz="2022">
                <a:solidFill>
                  <a:srgbClr val="FFFFFF"/>
                </a:solidFill>
                <a:latin typeface="HK Grotesk Medium"/>
              </a:rPr>
              <a:t>Results</a:t>
            </a:r>
          </a:p>
          <a:p>
            <a:pPr algn="just" marL="873154" indent="-291051" lvl="2">
              <a:lnSpc>
                <a:spcPts val="2628"/>
              </a:lnSpc>
              <a:buFont typeface="Arial"/>
              <a:buChar char="⚬"/>
            </a:pPr>
            <a:r>
              <a:rPr lang="en-US" sz="2022">
                <a:solidFill>
                  <a:srgbClr val="FFFFFF"/>
                </a:solidFill>
                <a:latin typeface="HK Grotesk Medium"/>
              </a:rPr>
              <a:t>MAPE: 0.17 </a:t>
            </a:r>
          </a:p>
          <a:p>
            <a:pPr algn="just" marL="873154" indent="-291051" lvl="2">
              <a:lnSpc>
                <a:spcPts val="2628"/>
              </a:lnSpc>
              <a:buFont typeface="Arial"/>
              <a:buChar char="⚬"/>
            </a:pPr>
            <a:r>
              <a:rPr lang="en-US" sz="2022">
                <a:solidFill>
                  <a:srgbClr val="FFFFFF"/>
                </a:solidFill>
                <a:latin typeface="HK Grotesk Medium"/>
              </a:rPr>
              <a:t>MAE: 0.86</a:t>
            </a:r>
          </a:p>
          <a:p>
            <a:pPr algn="just" marL="873154" indent="-291051" lvl="2">
              <a:lnSpc>
                <a:spcPts val="2628"/>
              </a:lnSpc>
              <a:buFont typeface="Arial"/>
              <a:buChar char="⚬"/>
            </a:pPr>
            <a:r>
              <a:rPr lang="en-US" sz="2022">
                <a:solidFill>
                  <a:srgbClr val="FFFFFF"/>
                </a:solidFill>
                <a:latin typeface="HK Grotesk Medium"/>
              </a:rPr>
              <a:t>R2: 0.22</a:t>
            </a:r>
          </a:p>
        </p:txBody>
      </p:sp>
      <p:sp>
        <p:nvSpPr>
          <p:cNvPr name="TextBox 14" id="14"/>
          <p:cNvSpPr txBox="true"/>
          <p:nvPr/>
        </p:nvSpPr>
        <p:spPr>
          <a:xfrm rot="0">
            <a:off x="12701620" y="8198737"/>
            <a:ext cx="3859494" cy="1305953"/>
          </a:xfrm>
          <a:prstGeom prst="rect">
            <a:avLst/>
          </a:prstGeom>
        </p:spPr>
        <p:txBody>
          <a:bodyPr anchor="t" rtlCol="false" tIns="0" lIns="0" bIns="0" rIns="0">
            <a:spAutoFit/>
          </a:bodyPr>
          <a:lstStyle/>
          <a:p>
            <a:pPr algn="just" marL="436577" indent="-218288" lvl="1">
              <a:lnSpc>
                <a:spcPts val="2628"/>
              </a:lnSpc>
              <a:buFont typeface="Arial"/>
              <a:buChar char="•"/>
            </a:pPr>
            <a:r>
              <a:rPr lang="en-US" sz="2022">
                <a:solidFill>
                  <a:srgbClr val="FFFFFF"/>
                </a:solidFill>
                <a:latin typeface="HK Grotesk Medium"/>
              </a:rPr>
              <a:t>Results</a:t>
            </a:r>
          </a:p>
          <a:p>
            <a:pPr algn="just" marL="873154" indent="-291051" lvl="2">
              <a:lnSpc>
                <a:spcPts val="2628"/>
              </a:lnSpc>
              <a:buFont typeface="Arial"/>
              <a:buChar char="⚬"/>
            </a:pPr>
            <a:r>
              <a:rPr lang="en-US" sz="2022">
                <a:solidFill>
                  <a:srgbClr val="FFFFFF"/>
                </a:solidFill>
                <a:latin typeface="HK Grotesk Medium"/>
              </a:rPr>
              <a:t>MAPE: 0.17</a:t>
            </a:r>
          </a:p>
          <a:p>
            <a:pPr algn="just" marL="873154" indent="-291051" lvl="2">
              <a:lnSpc>
                <a:spcPts val="2628"/>
              </a:lnSpc>
              <a:buFont typeface="Arial"/>
              <a:buChar char="⚬"/>
            </a:pPr>
            <a:r>
              <a:rPr lang="en-US" sz="2022">
                <a:solidFill>
                  <a:srgbClr val="FFFFFF"/>
                </a:solidFill>
                <a:latin typeface="HK Grotesk Medium"/>
              </a:rPr>
              <a:t>MAE: 0.86</a:t>
            </a:r>
          </a:p>
          <a:p>
            <a:pPr algn="just" marL="873154" indent="-291051" lvl="2">
              <a:lnSpc>
                <a:spcPts val="2628"/>
              </a:lnSpc>
              <a:buFont typeface="Arial"/>
              <a:buChar char="⚬"/>
            </a:pPr>
            <a:r>
              <a:rPr lang="en-US" sz="2022">
                <a:solidFill>
                  <a:srgbClr val="FFFFFF"/>
                </a:solidFill>
                <a:latin typeface="HK Grotesk Medium"/>
              </a:rPr>
              <a:t>R2: 0.22</a:t>
            </a:r>
          </a:p>
        </p:txBody>
      </p:sp>
      <p:sp>
        <p:nvSpPr>
          <p:cNvPr name="TextBox 15" id="15"/>
          <p:cNvSpPr txBox="true"/>
          <p:nvPr/>
        </p:nvSpPr>
        <p:spPr>
          <a:xfrm rot="0">
            <a:off x="12701620" y="3918702"/>
            <a:ext cx="4491054" cy="3327119"/>
          </a:xfrm>
          <a:prstGeom prst="rect">
            <a:avLst/>
          </a:prstGeom>
        </p:spPr>
        <p:txBody>
          <a:bodyPr anchor="t" rtlCol="false" tIns="0" lIns="0" bIns="0" rIns="0">
            <a:spAutoFit/>
          </a:bodyPr>
          <a:lstStyle/>
          <a:p>
            <a:pPr algn="just" marL="436577" indent="-218289" lvl="1">
              <a:lnSpc>
                <a:spcPts val="2628"/>
              </a:lnSpc>
              <a:buFont typeface="Arial"/>
              <a:buChar char="•"/>
            </a:pPr>
            <a:r>
              <a:rPr lang="en-US" sz="2022">
                <a:solidFill>
                  <a:srgbClr val="FFFFFF"/>
                </a:solidFill>
                <a:latin typeface="HK Grotesk Medium"/>
              </a:rPr>
              <a:t>Hyperparameters</a:t>
            </a:r>
          </a:p>
          <a:p>
            <a:pPr algn="just" marL="873155" indent="-291052" lvl="2">
              <a:lnSpc>
                <a:spcPts val="2628"/>
              </a:lnSpc>
              <a:buFont typeface="Arial"/>
              <a:buChar char="⚬"/>
            </a:pPr>
            <a:r>
              <a:rPr lang="en-US" sz="2022">
                <a:solidFill>
                  <a:srgbClr val="FFFFFF"/>
                </a:solidFill>
                <a:latin typeface="HK Grotesk Medium"/>
              </a:rPr>
              <a:t>'learning_rate': 0.046,</a:t>
            </a:r>
          </a:p>
          <a:p>
            <a:pPr algn="just" marL="873155" indent="-291052" lvl="2">
              <a:lnSpc>
                <a:spcPts val="2628"/>
              </a:lnSpc>
              <a:buFont typeface="Arial"/>
              <a:buChar char="⚬"/>
            </a:pPr>
            <a:r>
              <a:rPr lang="en-US" sz="2022">
                <a:solidFill>
                  <a:srgbClr val="FFFFFF"/>
                </a:solidFill>
                <a:latin typeface="HK Grotesk Medium"/>
              </a:rPr>
              <a:t>'l2_leaf_reg': 0.1,</a:t>
            </a:r>
          </a:p>
          <a:p>
            <a:pPr algn="just" marL="873155" indent="-291052" lvl="2">
              <a:lnSpc>
                <a:spcPts val="2628"/>
              </a:lnSpc>
              <a:buFont typeface="Arial"/>
              <a:buChar char="⚬"/>
            </a:pPr>
            <a:r>
              <a:rPr lang="en-US" sz="2022">
                <a:solidFill>
                  <a:srgbClr val="FFFFFF"/>
                </a:solidFill>
                <a:latin typeface="HK Grotesk Medium"/>
              </a:rPr>
              <a:t>'iterations':100,</a:t>
            </a:r>
          </a:p>
          <a:p>
            <a:pPr algn="just" marL="873155" indent="-291052" lvl="2">
              <a:lnSpc>
                <a:spcPts val="2628"/>
              </a:lnSpc>
              <a:buFont typeface="Arial"/>
              <a:buChar char="⚬"/>
            </a:pPr>
            <a:r>
              <a:rPr lang="en-US" sz="2022">
                <a:solidFill>
                  <a:srgbClr val="FFFFFF"/>
                </a:solidFill>
                <a:latin typeface="HK Grotesk Medium"/>
              </a:rPr>
              <a:t>'depth': 6, </a:t>
            </a:r>
          </a:p>
          <a:p>
            <a:pPr algn="just" marL="873155" indent="-291052" lvl="2">
              <a:lnSpc>
                <a:spcPts val="2628"/>
              </a:lnSpc>
              <a:buFont typeface="Arial"/>
              <a:buChar char="⚬"/>
            </a:pPr>
            <a:r>
              <a:rPr lang="en-US" sz="2022">
                <a:solidFill>
                  <a:srgbClr val="FFFFFF"/>
                </a:solidFill>
                <a:latin typeface="HK Grotesk Medium"/>
              </a:rPr>
              <a:t>'border_count': 254</a:t>
            </a:r>
          </a:p>
          <a:p>
            <a:pPr marL="436577" indent="-218289" lvl="1">
              <a:lnSpc>
                <a:spcPts val="2628"/>
              </a:lnSpc>
              <a:buFont typeface="Arial"/>
              <a:buChar char="•"/>
            </a:pPr>
            <a:r>
              <a:rPr lang="en-US" sz="2022">
                <a:solidFill>
                  <a:srgbClr val="FFFFFF"/>
                </a:solidFill>
                <a:latin typeface="HK Grotesk Medium"/>
              </a:rPr>
              <a:t>Results</a:t>
            </a:r>
          </a:p>
          <a:p>
            <a:pPr marL="873155" indent="-291052" lvl="2">
              <a:lnSpc>
                <a:spcPts val="2628"/>
              </a:lnSpc>
              <a:buFont typeface="Arial"/>
              <a:buChar char="⚬"/>
            </a:pPr>
            <a:r>
              <a:rPr lang="en-US" sz="2022">
                <a:solidFill>
                  <a:srgbClr val="FFFFFF"/>
                </a:solidFill>
                <a:latin typeface="HK Grotesk Medium"/>
              </a:rPr>
              <a:t>MAPE: 0.17</a:t>
            </a:r>
          </a:p>
          <a:p>
            <a:pPr marL="873155" indent="-291052" lvl="2">
              <a:lnSpc>
                <a:spcPts val="2628"/>
              </a:lnSpc>
              <a:buFont typeface="Arial"/>
              <a:buChar char="⚬"/>
            </a:pPr>
            <a:r>
              <a:rPr lang="en-US" sz="2022">
                <a:solidFill>
                  <a:srgbClr val="FFFFFF"/>
                </a:solidFill>
                <a:latin typeface="HK Grotesk Medium"/>
              </a:rPr>
              <a:t>MAE: 0.88</a:t>
            </a:r>
          </a:p>
          <a:p>
            <a:pPr algn="l" marL="873155" indent="-291052" lvl="2">
              <a:lnSpc>
                <a:spcPts val="2628"/>
              </a:lnSpc>
              <a:buFont typeface="Arial"/>
              <a:buChar char="⚬"/>
            </a:pPr>
            <a:r>
              <a:rPr lang="en-US" sz="2022">
                <a:solidFill>
                  <a:srgbClr val="FFFFFF"/>
                </a:solidFill>
                <a:latin typeface="HK Grotesk Medium"/>
              </a:rPr>
              <a:t>R2: 0.20</a:t>
            </a:r>
          </a:p>
        </p:txBody>
      </p:sp>
      <p:sp>
        <p:nvSpPr>
          <p:cNvPr name="TextBox 16" id="16"/>
          <p:cNvSpPr txBox="true"/>
          <p:nvPr/>
        </p:nvSpPr>
        <p:spPr>
          <a:xfrm rot="0">
            <a:off x="1197349" y="4003020"/>
            <a:ext cx="4885092" cy="3327119"/>
          </a:xfrm>
          <a:prstGeom prst="rect">
            <a:avLst/>
          </a:prstGeom>
        </p:spPr>
        <p:txBody>
          <a:bodyPr anchor="t" rtlCol="false" tIns="0" lIns="0" bIns="0" rIns="0">
            <a:spAutoFit/>
          </a:bodyPr>
          <a:lstStyle/>
          <a:p>
            <a:pPr marL="436577" indent="-218289" lvl="1">
              <a:lnSpc>
                <a:spcPts val="2628"/>
              </a:lnSpc>
              <a:buFont typeface="Arial"/>
              <a:buChar char="•"/>
            </a:pPr>
            <a:r>
              <a:rPr lang="en-US" sz="2022">
                <a:solidFill>
                  <a:srgbClr val="FFFFFF"/>
                </a:solidFill>
                <a:latin typeface="HK Grotesk Medium"/>
              </a:rPr>
              <a:t>Hyperparameters</a:t>
            </a:r>
          </a:p>
          <a:p>
            <a:pPr marL="873155" indent="-291052" lvl="2">
              <a:lnSpc>
                <a:spcPts val="2628"/>
              </a:lnSpc>
              <a:buFont typeface="Arial"/>
              <a:buChar char="⚬"/>
            </a:pPr>
            <a:r>
              <a:rPr lang="en-US" sz="2022">
                <a:solidFill>
                  <a:srgbClr val="FFFFFF"/>
                </a:solidFill>
                <a:latin typeface="HK Grotesk Medium"/>
              </a:rPr>
              <a:t>'subsample': 0.8, </a:t>
            </a:r>
          </a:p>
          <a:p>
            <a:pPr marL="873155" indent="-291052" lvl="2">
              <a:lnSpc>
                <a:spcPts val="2628"/>
              </a:lnSpc>
              <a:buFont typeface="Arial"/>
              <a:buChar char="⚬"/>
            </a:pPr>
            <a:r>
              <a:rPr lang="en-US" sz="2022">
                <a:solidFill>
                  <a:srgbClr val="FFFFFF"/>
                </a:solidFill>
                <a:latin typeface="HK Grotesk Medium"/>
              </a:rPr>
              <a:t>'reg_lambda': 0, </a:t>
            </a:r>
          </a:p>
          <a:p>
            <a:pPr marL="873155" indent="-291052" lvl="2">
              <a:lnSpc>
                <a:spcPts val="2628"/>
              </a:lnSpc>
              <a:buFont typeface="Arial"/>
              <a:buChar char="⚬"/>
            </a:pPr>
            <a:r>
              <a:rPr lang="en-US" sz="2022">
                <a:solidFill>
                  <a:srgbClr val="FFFFFF"/>
                </a:solidFill>
                <a:latin typeface="HK Grotesk Medium"/>
              </a:rPr>
              <a:t>'reg_alpha': 0.1, </a:t>
            </a:r>
          </a:p>
          <a:p>
            <a:pPr marL="873155" indent="-291052" lvl="2">
              <a:lnSpc>
                <a:spcPts val="2628"/>
              </a:lnSpc>
              <a:buFont typeface="Arial"/>
              <a:buChar char="⚬"/>
            </a:pPr>
            <a:r>
              <a:rPr lang="en-US" sz="2022">
                <a:solidFill>
                  <a:srgbClr val="FFFFFF"/>
                </a:solidFill>
                <a:latin typeface="HK Grotesk Medium"/>
              </a:rPr>
              <a:t>'learning_rate': 0.021,</a:t>
            </a:r>
          </a:p>
          <a:p>
            <a:pPr marL="873155" indent="-291052" lvl="2">
              <a:lnSpc>
                <a:spcPts val="2628"/>
              </a:lnSpc>
              <a:buFont typeface="Arial"/>
              <a:buChar char="⚬"/>
            </a:pPr>
            <a:r>
              <a:rPr lang="en-US" sz="2022">
                <a:solidFill>
                  <a:srgbClr val="FFFFFF"/>
                </a:solidFill>
                <a:latin typeface="HK Grotesk Medium"/>
              </a:rPr>
              <a:t>'colsample_bytree': 0.8</a:t>
            </a:r>
          </a:p>
          <a:p>
            <a:pPr marL="436577" indent="-218289" lvl="1">
              <a:lnSpc>
                <a:spcPts val="2628"/>
              </a:lnSpc>
              <a:buFont typeface="Arial"/>
              <a:buChar char="•"/>
            </a:pPr>
            <a:r>
              <a:rPr lang="en-US" sz="2022">
                <a:solidFill>
                  <a:srgbClr val="FFFFFF"/>
                </a:solidFill>
                <a:latin typeface="HK Grotesk Medium"/>
              </a:rPr>
              <a:t>Results</a:t>
            </a:r>
          </a:p>
          <a:p>
            <a:pPr marL="873155" indent="-291052" lvl="2">
              <a:lnSpc>
                <a:spcPts val="2628"/>
              </a:lnSpc>
              <a:buFont typeface="Arial"/>
              <a:buChar char="⚬"/>
            </a:pPr>
            <a:r>
              <a:rPr lang="en-US" sz="2022">
                <a:solidFill>
                  <a:srgbClr val="FFFFFF"/>
                </a:solidFill>
                <a:latin typeface="HK Grotesk Medium"/>
              </a:rPr>
              <a:t>MAPE: 0.17</a:t>
            </a:r>
          </a:p>
          <a:p>
            <a:pPr marL="873155" indent="-291052" lvl="2">
              <a:lnSpc>
                <a:spcPts val="2628"/>
              </a:lnSpc>
              <a:buFont typeface="Arial"/>
              <a:buChar char="⚬"/>
            </a:pPr>
            <a:r>
              <a:rPr lang="en-US" sz="2022">
                <a:solidFill>
                  <a:srgbClr val="FFFFFF"/>
                </a:solidFill>
                <a:latin typeface="HK Grotesk Medium"/>
              </a:rPr>
              <a:t>MAE: 0.87 </a:t>
            </a:r>
          </a:p>
          <a:p>
            <a:pPr algn="l" marL="873155" indent="-291052" lvl="2">
              <a:lnSpc>
                <a:spcPts val="2628"/>
              </a:lnSpc>
              <a:buFont typeface="Arial"/>
              <a:buChar char="⚬"/>
            </a:pPr>
            <a:r>
              <a:rPr lang="en-US" sz="2022">
                <a:solidFill>
                  <a:srgbClr val="FFFFFF"/>
                </a:solidFill>
                <a:latin typeface="HK Grotesk Medium"/>
              </a:rPr>
              <a:t>R2: 0.20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5045154" y="1028700"/>
            <a:ext cx="2214146" cy="2214146"/>
          </a:xfrm>
          <a:custGeom>
            <a:avLst/>
            <a:gdLst/>
            <a:ahLst/>
            <a:cxnLst/>
            <a:rect r="r" b="b" t="t" l="l"/>
            <a:pathLst>
              <a:path h="2214146" w="2214146">
                <a:moveTo>
                  <a:pt x="0" y="0"/>
                </a:moveTo>
                <a:lnTo>
                  <a:pt x="2214146" y="0"/>
                </a:lnTo>
                <a:lnTo>
                  <a:pt x="2214146" y="2214146"/>
                </a:lnTo>
                <a:lnTo>
                  <a:pt x="0" y="2214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240067"/>
            <a:ext cx="6621973" cy="4669831"/>
          </a:xfrm>
          <a:custGeom>
            <a:avLst/>
            <a:gdLst/>
            <a:ahLst/>
            <a:cxnLst/>
            <a:rect r="r" b="b" t="t" l="l"/>
            <a:pathLst>
              <a:path h="4669831" w="6621973">
                <a:moveTo>
                  <a:pt x="0" y="0"/>
                </a:moveTo>
                <a:lnTo>
                  <a:pt x="6621973" y="0"/>
                </a:lnTo>
                <a:lnTo>
                  <a:pt x="6621973" y="4669830"/>
                </a:lnTo>
                <a:lnTo>
                  <a:pt x="0" y="4669830"/>
                </a:lnTo>
                <a:lnTo>
                  <a:pt x="0" y="0"/>
                </a:lnTo>
                <a:close/>
              </a:path>
            </a:pathLst>
          </a:custGeom>
          <a:blipFill>
            <a:blip r:embed="rId4"/>
            <a:stretch>
              <a:fillRect l="0" t="0" r="0" b="0"/>
            </a:stretch>
          </a:blipFill>
        </p:spPr>
      </p:sp>
      <p:sp>
        <p:nvSpPr>
          <p:cNvPr name="Freeform 4" id="4"/>
          <p:cNvSpPr/>
          <p:nvPr/>
        </p:nvSpPr>
        <p:spPr>
          <a:xfrm flipH="false" flipV="false" rot="0">
            <a:off x="8688651" y="4240067"/>
            <a:ext cx="8020113" cy="4669831"/>
          </a:xfrm>
          <a:custGeom>
            <a:avLst/>
            <a:gdLst/>
            <a:ahLst/>
            <a:cxnLst/>
            <a:rect r="r" b="b" t="t" l="l"/>
            <a:pathLst>
              <a:path h="4669831" w="8020113">
                <a:moveTo>
                  <a:pt x="0" y="0"/>
                </a:moveTo>
                <a:lnTo>
                  <a:pt x="8020113" y="0"/>
                </a:lnTo>
                <a:lnTo>
                  <a:pt x="8020113" y="4669830"/>
                </a:lnTo>
                <a:lnTo>
                  <a:pt x="0" y="4669830"/>
                </a:lnTo>
                <a:lnTo>
                  <a:pt x="0" y="0"/>
                </a:lnTo>
                <a:close/>
              </a:path>
            </a:pathLst>
          </a:custGeom>
          <a:blipFill>
            <a:blip r:embed="rId5"/>
            <a:stretch>
              <a:fillRect l="0" t="0" r="0" b="0"/>
            </a:stretch>
          </a:blipFill>
        </p:spPr>
      </p:sp>
      <p:sp>
        <p:nvSpPr>
          <p:cNvPr name="TextBox 5" id="5"/>
          <p:cNvSpPr txBox="true"/>
          <p:nvPr/>
        </p:nvSpPr>
        <p:spPr>
          <a:xfrm rot="0">
            <a:off x="1028700" y="2376621"/>
            <a:ext cx="16696102" cy="1083945"/>
          </a:xfrm>
          <a:prstGeom prst="rect">
            <a:avLst/>
          </a:prstGeom>
        </p:spPr>
        <p:txBody>
          <a:bodyPr anchor="t" rtlCol="false" tIns="0" lIns="0" bIns="0" rIns="0">
            <a:spAutoFit/>
          </a:bodyPr>
          <a:lstStyle/>
          <a:p>
            <a:pPr>
              <a:lnSpc>
                <a:spcPts val="4454"/>
              </a:lnSpc>
            </a:pPr>
            <a:r>
              <a:rPr lang="en-US" sz="2699">
                <a:solidFill>
                  <a:srgbClr val="FFFFFF"/>
                </a:solidFill>
                <a:latin typeface="HK Grotesk"/>
              </a:rPr>
              <a:t>To understand the models a bit better, we can analyze the importance for RF</a:t>
            </a:r>
          </a:p>
          <a:p>
            <a:pPr>
              <a:lnSpc>
                <a:spcPts val="4454"/>
              </a:lnSpc>
            </a:pPr>
            <a:r>
              <a:rPr lang="en-US" sz="2699">
                <a:solidFill>
                  <a:srgbClr val="FFFFFF"/>
                </a:solidFill>
                <a:latin typeface="HK Grotesk"/>
              </a:rPr>
              <a:t>and directly interpret and check the coefficients of the linear regression model</a:t>
            </a:r>
          </a:p>
        </p:txBody>
      </p:sp>
      <p:sp>
        <p:nvSpPr>
          <p:cNvPr name="TextBox 6" id="6"/>
          <p:cNvSpPr txBox="true"/>
          <p:nvPr/>
        </p:nvSpPr>
        <p:spPr>
          <a:xfrm rot="0">
            <a:off x="1028700" y="1095375"/>
            <a:ext cx="10913280"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EXPLAINABLE AI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DAF6hgAC89w</dc:identifier>
  <dcterms:modified xsi:type="dcterms:W3CDTF">2011-08-01T06:04:30Z</dcterms:modified>
  <cp:revision>1</cp:revision>
  <dc:title>ML2_WNE_PROJECT</dc:title>
</cp:coreProperties>
</file>